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89" r:id="rId4"/>
  </p:sldMasterIdLst>
  <p:notesMasterIdLst>
    <p:notesMasterId r:id="rId74"/>
  </p:notesMasterIdLst>
  <p:sldIdLst>
    <p:sldId id="257" r:id="rId5"/>
    <p:sldId id="266"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276"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3" r:id="rId47"/>
    <p:sldId id="324" r:id="rId48"/>
    <p:sldId id="325" r:id="rId49"/>
    <p:sldId id="326" r:id="rId50"/>
    <p:sldId id="327" r:id="rId51"/>
    <p:sldId id="328" r:id="rId52"/>
    <p:sldId id="329" r:id="rId53"/>
    <p:sldId id="330" r:id="rId54"/>
    <p:sldId id="331" r:id="rId55"/>
    <p:sldId id="332" r:id="rId56"/>
    <p:sldId id="333" r:id="rId57"/>
    <p:sldId id="334" r:id="rId58"/>
    <p:sldId id="335" r:id="rId59"/>
    <p:sldId id="336" r:id="rId60"/>
    <p:sldId id="337" r:id="rId61"/>
    <p:sldId id="338" r:id="rId62"/>
    <p:sldId id="340" r:id="rId63"/>
    <p:sldId id="341" r:id="rId64"/>
    <p:sldId id="342" r:id="rId65"/>
    <p:sldId id="343" r:id="rId66"/>
    <p:sldId id="277" r:id="rId67"/>
    <p:sldId id="258" r:id="rId68"/>
    <p:sldId id="278" r:id="rId69"/>
    <p:sldId id="279" r:id="rId70"/>
    <p:sldId id="280" r:id="rId71"/>
    <p:sldId id="281" r:id="rId72"/>
    <p:sldId id="282"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5BD"/>
    <a:srgbClr val="4140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1" d="100"/>
          <a:sy n="61" d="100"/>
        </p:scale>
        <p:origin x="108"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4897D2-D866-44FE-86D3-B1D81E67576D}" type="datetimeFigureOut">
              <a:rPr lang="en-GB" smtClean="0"/>
              <a:t>07/02/2019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FED5EF-35CC-40EB-8B1D-9517449561FB}" type="slidenum">
              <a:rPr lang="en-GB" smtClean="0"/>
              <a:t>‹#›</a:t>
            </a:fld>
            <a:endParaRPr lang="en-GB"/>
          </a:p>
        </p:txBody>
      </p:sp>
    </p:spTree>
    <p:extLst>
      <p:ext uri="{BB962C8B-B14F-4D97-AF65-F5344CB8AC3E}">
        <p14:creationId xmlns:p14="http://schemas.microsoft.com/office/powerpoint/2010/main" val="1160845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Tree>
    <p:extLst>
      <p:ext uri="{BB962C8B-B14F-4D97-AF65-F5344CB8AC3E}">
        <p14:creationId xmlns:p14="http://schemas.microsoft.com/office/powerpoint/2010/main" val="1872611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1855585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https://www.mssociety.org.uk/sites/default/files/Fighting%20Back%20-%20MS%20Week%202012%20report%20-%20spreads.pdf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241B78-A360-4924-BBAF-FFAEDD0FA110}"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2244076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https://www.mssociety.org.uk/sites/default/files/Employment%20that%20works%20-%20APPG%20report.pdf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241B78-A360-4924-BBAF-FFAEDD0FA110}"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2222660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https://www.mssociety.org.uk/sites/default/files/Employment%20that%20works%20-%20APPG%20report.pdf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241B78-A360-4924-BBAF-FFAEDD0FA110}"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916498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Verdana" panose="020B0604030504040204" pitchFamily="34" charset="0"/>
                <a:ea typeface="+mn-ea"/>
                <a:cs typeface="Verdana" panose="020B0604030504040204" pitchFamily="34" charset="0"/>
              </a:rPr>
              <a:t>Thompson, </a:t>
            </a:r>
            <a:r>
              <a:rPr lang="en-GB" sz="1100" kern="1200" dirty="0" err="1">
                <a:solidFill>
                  <a:schemeClr val="tx1"/>
                </a:solidFill>
                <a:effectLst/>
                <a:latin typeface="Verdana" panose="020B0604030504040204" pitchFamily="34" charset="0"/>
                <a:ea typeface="+mn-ea"/>
                <a:cs typeface="Verdana" panose="020B0604030504040204" pitchFamily="34" charset="0"/>
              </a:rPr>
              <a:t>Kobelt</a:t>
            </a:r>
            <a:r>
              <a:rPr lang="en-GB" sz="1100" kern="1200" dirty="0">
                <a:solidFill>
                  <a:schemeClr val="tx1"/>
                </a:solidFill>
                <a:effectLst/>
                <a:latin typeface="Verdana" panose="020B0604030504040204" pitchFamily="34" charset="0"/>
                <a:ea typeface="+mn-ea"/>
                <a:cs typeface="Verdana" panose="020B0604030504040204" pitchFamily="34" charset="0"/>
              </a:rPr>
              <a:t> et al. Multiple Sclerosis Journal. 2017, Vol. 23(2S) 204–216</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3589600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xfrm>
            <a:off x="4020784" y="9721576"/>
            <a:ext cx="3076860" cy="511405"/>
          </a:xfrm>
          <a:prstGeom prst="rect">
            <a:avLst/>
          </a:prstGeom>
          <a:noFill/>
        </p:spPr>
        <p:txBody>
          <a:bodyPr/>
          <a:lstStyle>
            <a:lvl1pPr eaLnBrk="0" hangingPunct="0">
              <a:spcBef>
                <a:spcPct val="30000"/>
              </a:spcBef>
              <a:defRPr sz="1200">
                <a:solidFill>
                  <a:schemeClr val="tx1"/>
                </a:solidFill>
                <a:latin typeface="Arial" charset="0"/>
                <a:cs typeface="Arial" charset="0"/>
              </a:defRPr>
            </a:lvl1pPr>
            <a:lvl2pPr marL="768805" indent="-295694" eaLnBrk="0" hangingPunct="0">
              <a:spcBef>
                <a:spcPct val="30000"/>
              </a:spcBef>
              <a:defRPr sz="1200">
                <a:solidFill>
                  <a:schemeClr val="tx1"/>
                </a:solidFill>
                <a:latin typeface="Arial" charset="0"/>
                <a:cs typeface="Arial" charset="0"/>
              </a:defRPr>
            </a:lvl2pPr>
            <a:lvl3pPr marL="1182776" indent="-236555" eaLnBrk="0" hangingPunct="0">
              <a:spcBef>
                <a:spcPct val="30000"/>
              </a:spcBef>
              <a:defRPr sz="1200">
                <a:solidFill>
                  <a:schemeClr val="tx1"/>
                </a:solidFill>
                <a:latin typeface="Arial" charset="0"/>
                <a:cs typeface="Arial" charset="0"/>
              </a:defRPr>
            </a:lvl3pPr>
            <a:lvl4pPr marL="1655887" indent="-236555" eaLnBrk="0" hangingPunct="0">
              <a:spcBef>
                <a:spcPct val="30000"/>
              </a:spcBef>
              <a:defRPr sz="1200">
                <a:solidFill>
                  <a:schemeClr val="tx1"/>
                </a:solidFill>
                <a:latin typeface="Arial" charset="0"/>
                <a:cs typeface="Arial" charset="0"/>
              </a:defRPr>
            </a:lvl4pPr>
            <a:lvl5pPr marL="2128998" indent="-236555" eaLnBrk="0" hangingPunct="0">
              <a:spcBef>
                <a:spcPct val="30000"/>
              </a:spcBef>
              <a:defRPr sz="1200">
                <a:solidFill>
                  <a:schemeClr val="tx1"/>
                </a:solidFill>
                <a:latin typeface="Arial" charset="0"/>
                <a:cs typeface="Arial" charset="0"/>
              </a:defRPr>
            </a:lvl5pPr>
            <a:lvl6pPr marL="2602108" indent="-236555" eaLnBrk="0" fontAlgn="base" hangingPunct="0">
              <a:spcBef>
                <a:spcPct val="30000"/>
              </a:spcBef>
              <a:spcAft>
                <a:spcPct val="0"/>
              </a:spcAft>
              <a:defRPr sz="1200">
                <a:solidFill>
                  <a:schemeClr val="tx1"/>
                </a:solidFill>
                <a:latin typeface="Arial" charset="0"/>
                <a:cs typeface="Arial" charset="0"/>
              </a:defRPr>
            </a:lvl6pPr>
            <a:lvl7pPr marL="3075219" indent="-236555" eaLnBrk="0" fontAlgn="base" hangingPunct="0">
              <a:spcBef>
                <a:spcPct val="30000"/>
              </a:spcBef>
              <a:spcAft>
                <a:spcPct val="0"/>
              </a:spcAft>
              <a:defRPr sz="1200">
                <a:solidFill>
                  <a:schemeClr val="tx1"/>
                </a:solidFill>
                <a:latin typeface="Arial" charset="0"/>
                <a:cs typeface="Arial" charset="0"/>
              </a:defRPr>
            </a:lvl7pPr>
            <a:lvl8pPr marL="3548329" indent="-236555" eaLnBrk="0" fontAlgn="base" hangingPunct="0">
              <a:spcBef>
                <a:spcPct val="30000"/>
              </a:spcBef>
              <a:spcAft>
                <a:spcPct val="0"/>
              </a:spcAft>
              <a:defRPr sz="1200">
                <a:solidFill>
                  <a:schemeClr val="tx1"/>
                </a:solidFill>
                <a:latin typeface="Arial" charset="0"/>
                <a:cs typeface="Arial" charset="0"/>
              </a:defRPr>
            </a:lvl8pPr>
            <a:lvl9pPr marL="4021440" indent="-236555" eaLnBrk="0" fontAlgn="base" hangingPunct="0">
              <a:spcBef>
                <a:spcPct val="30000"/>
              </a:spcBef>
              <a:spcAft>
                <a:spcPct val="0"/>
              </a:spcAft>
              <a:defRPr sz="1200">
                <a:solidFill>
                  <a:schemeClr val="tx1"/>
                </a:solidFill>
                <a:latin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DEAB5F8B-55AE-403D-A352-E23D9FF3B04D}" type="slidenum">
              <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ct val="0"/>
                </a:spcBef>
                <a:spcAft>
                  <a:spcPts val="0"/>
                </a:spcAft>
                <a:buClrTx/>
                <a:buSzTx/>
                <a:buFontTx/>
                <a:buNone/>
                <a:tabLst/>
                <a:defRPr/>
              </a:pPr>
              <a:t>17</a:t>
            </a:fld>
            <a:endPar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marL="0" indent="0">
              <a:spcBef>
                <a:spcPct val="0"/>
              </a:spcBef>
              <a:buFont typeface="Arial" panose="020B0604020202020204" pitchFamily="34" charset="0"/>
              <a:buNone/>
            </a:pPr>
            <a:endParaRPr lang="en-GB" altLang="en-US" dirty="0">
              <a:solidFill>
                <a:srgbClr val="FF0000"/>
              </a:solidFill>
              <a:latin typeface="Arial" charset="0"/>
              <a:cs typeface="Arial" charset="0"/>
            </a:endParaRPr>
          </a:p>
        </p:txBody>
      </p:sp>
    </p:spTree>
    <p:extLst>
      <p:ext uri="{BB962C8B-B14F-4D97-AF65-F5344CB8AC3E}">
        <p14:creationId xmlns:p14="http://schemas.microsoft.com/office/powerpoint/2010/main" val="1579355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xfrm>
            <a:off x="4020784" y="9721576"/>
            <a:ext cx="3076860" cy="511405"/>
          </a:xfrm>
          <a:prstGeom prst="rect">
            <a:avLst/>
          </a:prstGeom>
          <a:noFill/>
        </p:spPr>
        <p:txBody>
          <a:bodyPr/>
          <a:lstStyle>
            <a:lvl1pPr eaLnBrk="0" hangingPunct="0">
              <a:spcBef>
                <a:spcPct val="30000"/>
              </a:spcBef>
              <a:defRPr sz="1200">
                <a:solidFill>
                  <a:schemeClr val="tx1"/>
                </a:solidFill>
                <a:latin typeface="Arial" charset="0"/>
                <a:cs typeface="Arial" charset="0"/>
              </a:defRPr>
            </a:lvl1pPr>
            <a:lvl2pPr marL="768805" indent="-295694" eaLnBrk="0" hangingPunct="0">
              <a:spcBef>
                <a:spcPct val="30000"/>
              </a:spcBef>
              <a:defRPr sz="1200">
                <a:solidFill>
                  <a:schemeClr val="tx1"/>
                </a:solidFill>
                <a:latin typeface="Arial" charset="0"/>
                <a:cs typeface="Arial" charset="0"/>
              </a:defRPr>
            </a:lvl2pPr>
            <a:lvl3pPr marL="1182776" indent="-236555" eaLnBrk="0" hangingPunct="0">
              <a:spcBef>
                <a:spcPct val="30000"/>
              </a:spcBef>
              <a:defRPr sz="1200">
                <a:solidFill>
                  <a:schemeClr val="tx1"/>
                </a:solidFill>
                <a:latin typeface="Arial" charset="0"/>
                <a:cs typeface="Arial" charset="0"/>
              </a:defRPr>
            </a:lvl3pPr>
            <a:lvl4pPr marL="1655887" indent="-236555" eaLnBrk="0" hangingPunct="0">
              <a:spcBef>
                <a:spcPct val="30000"/>
              </a:spcBef>
              <a:defRPr sz="1200">
                <a:solidFill>
                  <a:schemeClr val="tx1"/>
                </a:solidFill>
                <a:latin typeface="Arial" charset="0"/>
                <a:cs typeface="Arial" charset="0"/>
              </a:defRPr>
            </a:lvl4pPr>
            <a:lvl5pPr marL="2128998" indent="-236555" eaLnBrk="0" hangingPunct="0">
              <a:spcBef>
                <a:spcPct val="30000"/>
              </a:spcBef>
              <a:defRPr sz="1200">
                <a:solidFill>
                  <a:schemeClr val="tx1"/>
                </a:solidFill>
                <a:latin typeface="Arial" charset="0"/>
                <a:cs typeface="Arial" charset="0"/>
              </a:defRPr>
            </a:lvl5pPr>
            <a:lvl6pPr marL="2602108" indent="-236555" eaLnBrk="0" fontAlgn="base" hangingPunct="0">
              <a:spcBef>
                <a:spcPct val="30000"/>
              </a:spcBef>
              <a:spcAft>
                <a:spcPct val="0"/>
              </a:spcAft>
              <a:defRPr sz="1200">
                <a:solidFill>
                  <a:schemeClr val="tx1"/>
                </a:solidFill>
                <a:latin typeface="Arial" charset="0"/>
                <a:cs typeface="Arial" charset="0"/>
              </a:defRPr>
            </a:lvl6pPr>
            <a:lvl7pPr marL="3075219" indent="-236555" eaLnBrk="0" fontAlgn="base" hangingPunct="0">
              <a:spcBef>
                <a:spcPct val="30000"/>
              </a:spcBef>
              <a:spcAft>
                <a:spcPct val="0"/>
              </a:spcAft>
              <a:defRPr sz="1200">
                <a:solidFill>
                  <a:schemeClr val="tx1"/>
                </a:solidFill>
                <a:latin typeface="Arial" charset="0"/>
                <a:cs typeface="Arial" charset="0"/>
              </a:defRPr>
            </a:lvl7pPr>
            <a:lvl8pPr marL="3548329" indent="-236555" eaLnBrk="0" fontAlgn="base" hangingPunct="0">
              <a:spcBef>
                <a:spcPct val="30000"/>
              </a:spcBef>
              <a:spcAft>
                <a:spcPct val="0"/>
              </a:spcAft>
              <a:defRPr sz="1200">
                <a:solidFill>
                  <a:schemeClr val="tx1"/>
                </a:solidFill>
                <a:latin typeface="Arial" charset="0"/>
                <a:cs typeface="Arial" charset="0"/>
              </a:defRPr>
            </a:lvl8pPr>
            <a:lvl9pPr marL="4021440" indent="-236555" eaLnBrk="0" fontAlgn="base" hangingPunct="0">
              <a:spcBef>
                <a:spcPct val="30000"/>
              </a:spcBef>
              <a:spcAft>
                <a:spcPct val="0"/>
              </a:spcAft>
              <a:defRPr sz="1200">
                <a:solidFill>
                  <a:schemeClr val="tx1"/>
                </a:solidFill>
                <a:latin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DEAB5F8B-55AE-403D-A352-E23D9FF3B04D}" type="slidenum">
              <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ct val="0"/>
                </a:spcBef>
                <a:spcAft>
                  <a:spcPts val="0"/>
                </a:spcAft>
                <a:buClrTx/>
                <a:buSzTx/>
                <a:buFontTx/>
                <a:buNone/>
                <a:tabLst/>
                <a:defRPr/>
              </a:pPr>
              <a:t>18</a:t>
            </a:fld>
            <a:endPar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marL="295694" indent="-295694">
              <a:spcBef>
                <a:spcPct val="0"/>
              </a:spcBef>
              <a:buFont typeface="Arial" panose="020B0604020202020204" pitchFamily="34" charset="0"/>
              <a:buChar char="•"/>
            </a:pPr>
            <a:r>
              <a:rPr lang="en-GB" altLang="en-US" dirty="0">
                <a:latin typeface="Arial" charset="0"/>
                <a:cs typeface="Arial" charset="0"/>
              </a:rPr>
              <a:t>FACETS fatigue management programme was developed by researchers at Bournemouth University and Poole Hospital NHS Trust, for people with MS in their local area. </a:t>
            </a:r>
          </a:p>
          <a:p>
            <a:pPr marL="295694" indent="-295694">
              <a:spcBef>
                <a:spcPct val="0"/>
              </a:spcBef>
              <a:buFont typeface="Arial" panose="020B0604020202020204" pitchFamily="34" charset="0"/>
              <a:buChar char="•"/>
            </a:pPr>
            <a:r>
              <a:rPr lang="en-GB" altLang="en-US" dirty="0">
                <a:latin typeface="Arial" charset="0"/>
                <a:cs typeface="Arial" charset="0"/>
              </a:rPr>
              <a:t>FACETS = Fatigue: Applying Cognitive behavioural and Energy effectiveness Techniques to </a:t>
            </a:r>
            <a:r>
              <a:rPr lang="en-GB" altLang="en-US" dirty="0" err="1">
                <a:latin typeface="Arial" charset="0"/>
                <a:cs typeface="Arial" charset="0"/>
              </a:rPr>
              <a:t>lifeStyle</a:t>
            </a:r>
            <a:endParaRPr lang="en-GB" altLang="en-US" dirty="0">
              <a:latin typeface="Arial" charset="0"/>
              <a:cs typeface="Arial" charset="0"/>
            </a:endParaRPr>
          </a:p>
          <a:p>
            <a:pPr marL="295694" indent="-295694">
              <a:spcBef>
                <a:spcPct val="0"/>
              </a:spcBef>
              <a:buFont typeface="Arial" panose="020B0604020202020204" pitchFamily="34" charset="0"/>
              <a:buChar char="•"/>
            </a:pPr>
            <a:r>
              <a:rPr lang="en-GB" altLang="en-US" dirty="0">
                <a:latin typeface="Arial" charset="0"/>
                <a:cs typeface="Arial" charset="0"/>
              </a:rPr>
              <a:t>Developed by Dr Sarah Thomas and colleagues at Bournemouth university </a:t>
            </a:r>
          </a:p>
          <a:p>
            <a:pPr marL="295694" indent="-295694">
              <a:spcBef>
                <a:spcPct val="0"/>
              </a:spcBef>
              <a:buFont typeface="Arial" panose="020B0604020202020204" pitchFamily="34" charset="0"/>
              <a:buChar char="•"/>
            </a:pPr>
            <a:r>
              <a:rPr lang="en-GB" altLang="en-US" dirty="0">
                <a:latin typeface="Arial" charset="0"/>
                <a:cs typeface="Arial" charset="0"/>
              </a:rPr>
              <a:t>The programme has shown that using a combination of cognitive behavioural therapy and ‘energy effectiveness’ approaches (such as prioritising tasks) reduced people’s fatigue levels. </a:t>
            </a:r>
          </a:p>
          <a:p>
            <a:pPr marL="295694" indent="-295694">
              <a:spcBef>
                <a:spcPct val="0"/>
              </a:spcBef>
              <a:buFont typeface="Arial" panose="020B0604020202020204" pitchFamily="34" charset="0"/>
              <a:buChar char="•"/>
            </a:pPr>
            <a:r>
              <a:rPr lang="en-GB" altLang="en-US" dirty="0">
                <a:latin typeface="Arial" charset="0"/>
                <a:cs typeface="Arial" charset="0"/>
              </a:rPr>
              <a:t>Health professionals are now being trained in the FACETS programme, to use their new skills to help people who experience MS fatigue far and wide across the UK. </a:t>
            </a:r>
          </a:p>
          <a:p>
            <a:pPr marL="295694" indent="-295694">
              <a:spcBef>
                <a:spcPct val="0"/>
              </a:spcBef>
              <a:buFont typeface="Arial" panose="020B0604020202020204" pitchFamily="34" charset="0"/>
              <a:buChar char="•"/>
            </a:pPr>
            <a:r>
              <a:rPr lang="en-GB" altLang="en-US" dirty="0">
                <a:latin typeface="Arial" charset="0"/>
                <a:cs typeface="Arial" charset="0"/>
              </a:rPr>
              <a:t>Over 200 health professionals have been trained so far. And a recent survey suggested that more than 1,500 people with MS have already attended a FACETS programme</a:t>
            </a:r>
            <a:r>
              <a:rPr lang="en-GB" altLang="en-US" baseline="0" dirty="0">
                <a:latin typeface="Arial" charset="0"/>
                <a:cs typeface="Arial" charset="0"/>
              </a:rPr>
              <a:t> – Correct as of Feb 2017. </a:t>
            </a:r>
            <a:endParaRPr lang="en-GB" altLang="en-US" dirty="0">
              <a:latin typeface="Arial" charset="0"/>
              <a:cs typeface="Arial" charset="0"/>
            </a:endParaRPr>
          </a:p>
          <a:p>
            <a:pPr marL="295694" indent="-295694">
              <a:spcBef>
                <a:spcPct val="0"/>
              </a:spcBef>
              <a:buFont typeface="Arial" panose="020B0604020202020204" pitchFamily="34" charset="0"/>
              <a:buChar char="•"/>
            </a:pPr>
            <a:r>
              <a:rPr lang="en-GB" altLang="en-US" dirty="0">
                <a:latin typeface="Arial" charset="0"/>
                <a:cs typeface="Arial" charset="0"/>
              </a:rPr>
              <a:t>(https://www.mssociety.org.uk/ms-research/research-blog/2017/02/mind-gap-getting-care-and-services-research-clinic)</a:t>
            </a:r>
          </a:p>
          <a:p>
            <a:pPr marL="295694" indent="-295694">
              <a:spcBef>
                <a:spcPct val="0"/>
              </a:spcBef>
              <a:buFont typeface="Arial" panose="020B0604020202020204" pitchFamily="34" charset="0"/>
              <a:buChar char="•"/>
            </a:pPr>
            <a:endParaRPr lang="en-GB" altLang="en-US" dirty="0">
              <a:latin typeface="Arial" charset="0"/>
              <a:cs typeface="Arial" charset="0"/>
            </a:endParaRPr>
          </a:p>
          <a:p>
            <a:pPr marL="0" indent="0">
              <a:spcBef>
                <a:spcPct val="0"/>
              </a:spcBef>
              <a:buFont typeface="Arial" panose="020B0604020202020204" pitchFamily="34" charset="0"/>
              <a:buNone/>
            </a:pPr>
            <a:r>
              <a:rPr lang="en-GB" altLang="en-US" b="1" dirty="0">
                <a:latin typeface="Arial" charset="0"/>
                <a:cs typeface="Arial" charset="0"/>
              </a:rPr>
              <a:t>Can a flavonoid-rich</a:t>
            </a:r>
            <a:r>
              <a:rPr lang="en-GB" altLang="en-US" b="1" baseline="0" dirty="0">
                <a:latin typeface="Arial" charset="0"/>
                <a:cs typeface="Arial" charset="0"/>
              </a:rPr>
              <a:t> cocoa drink improve fatigue?</a:t>
            </a:r>
            <a:endParaRPr lang="en-GB" altLang="en-US" b="1" dirty="0">
              <a:latin typeface="Arial" charset="0"/>
              <a:cs typeface="Arial" charset="0"/>
            </a:endParaRPr>
          </a:p>
          <a:p>
            <a:pPr marL="295694" indent="-295694">
              <a:spcBef>
                <a:spcPct val="0"/>
              </a:spcBef>
              <a:buFont typeface="Arial" panose="020B0604020202020204" pitchFamily="34" charset="0"/>
              <a:buChar char="•"/>
            </a:pPr>
            <a:r>
              <a:rPr lang="en-GB" altLang="en-US" dirty="0">
                <a:latin typeface="Arial" charset="0"/>
                <a:cs typeface="Arial" charset="0"/>
              </a:rPr>
              <a:t>We are also funding a study that will investigate whether dark hot chocolate could help to reduce fatigue for people with MS. </a:t>
            </a:r>
          </a:p>
          <a:p>
            <a:pPr marL="295694" indent="-295694">
              <a:spcBef>
                <a:spcPct val="0"/>
              </a:spcBef>
              <a:buFont typeface="Arial" panose="020B0604020202020204" pitchFamily="34" charset="0"/>
              <a:buChar char="•"/>
            </a:pPr>
            <a:r>
              <a:rPr lang="en-GB" altLang="en-US" dirty="0">
                <a:latin typeface="Arial" charset="0"/>
                <a:cs typeface="Arial" charset="0"/>
              </a:rPr>
              <a:t>This is based on previous research showing that compounds called flavonoids, which are found in chocolate, could help to reduce inflammation and damage, which may be linked to fatigue. </a:t>
            </a:r>
          </a:p>
          <a:p>
            <a:pPr marL="295694" indent="-295694">
              <a:spcBef>
                <a:spcPct val="0"/>
              </a:spcBef>
              <a:buFont typeface="Arial" panose="020B0604020202020204" pitchFamily="34" charset="0"/>
              <a:buChar char="•"/>
            </a:pPr>
            <a:r>
              <a:rPr lang="en-GB" altLang="en-US" dirty="0">
                <a:latin typeface="Arial" charset="0"/>
                <a:cs typeface="Arial" charset="0"/>
              </a:rPr>
              <a:t>The study will be testing flavonoid rich hot chocolate versus a low flavonoid alternative in 40 people with MS. This research is led by Professor Helen Dawes at Oxford Brookes University. </a:t>
            </a:r>
          </a:p>
          <a:p>
            <a:pPr marL="295694" indent="-295694">
              <a:spcBef>
                <a:spcPct val="0"/>
              </a:spcBef>
              <a:buFont typeface="Arial" panose="020B0604020202020204" pitchFamily="34" charset="0"/>
              <a:buChar char="•"/>
            </a:pPr>
            <a:endParaRPr lang="en-GB" altLang="en-US" dirty="0">
              <a:solidFill>
                <a:srgbClr val="FF0000"/>
              </a:solidFill>
              <a:latin typeface="Arial" charset="0"/>
              <a:cs typeface="Arial" charset="0"/>
            </a:endParaRPr>
          </a:p>
          <a:p>
            <a:pPr marL="0" marR="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lang="en-GB" altLang="en-US" sz="1100" b="0" i="0" kern="1200" dirty="0">
                <a:solidFill>
                  <a:schemeClr val="tx1"/>
                </a:solidFill>
                <a:effectLst/>
                <a:latin typeface="Verdana" panose="020B0604030504040204" pitchFamily="34" charset="0"/>
                <a:ea typeface="+mn-ea"/>
                <a:cs typeface="Verdana" panose="020B0604030504040204" pitchFamily="34" charset="0"/>
              </a:rPr>
              <a:t>Also, as part of our Clinical Trials Working Group Rona Moss-Morris and her team have completed a systematic literature review examining the potential interventions useful for Fatigue, exercise is</a:t>
            </a:r>
            <a:r>
              <a:rPr lang="en-GB" altLang="en-US" sz="1100" b="0" i="0" kern="1200" baseline="0" dirty="0">
                <a:solidFill>
                  <a:schemeClr val="tx1"/>
                </a:solidFill>
                <a:effectLst/>
                <a:latin typeface="Verdana" panose="020B0604030504040204" pitchFamily="34" charset="0"/>
                <a:ea typeface="+mn-ea"/>
                <a:cs typeface="Verdana" panose="020B0604030504040204" pitchFamily="34" charset="0"/>
              </a:rPr>
              <a:t> one of these and they are currently working on a NIHR grant application to secure funding for an interventional study including exercise and behavioural components to combat fatigue.</a:t>
            </a:r>
            <a:endParaRPr lang="en-GB" altLang="en-US" sz="1100" b="0" i="0" kern="1200" baseline="0" dirty="0">
              <a:solidFill>
                <a:schemeClr val="tx1"/>
              </a:solidFill>
              <a:effectLst/>
              <a:latin typeface="Arial" charset="0"/>
              <a:ea typeface="+mn-ea"/>
              <a:cs typeface="Arial" charset="0"/>
            </a:endParaRPr>
          </a:p>
          <a:p>
            <a:pPr marL="0" indent="0">
              <a:spcBef>
                <a:spcPct val="0"/>
              </a:spcBef>
              <a:buFont typeface="Arial" panose="020B0604020202020204" pitchFamily="34" charset="0"/>
              <a:buNone/>
            </a:pPr>
            <a:endParaRPr lang="en-GB" altLang="en-US" dirty="0">
              <a:solidFill>
                <a:srgbClr val="FF0000"/>
              </a:solidFill>
              <a:latin typeface="Arial" charset="0"/>
              <a:cs typeface="Arial" charset="0"/>
            </a:endParaRPr>
          </a:p>
        </p:txBody>
      </p:sp>
    </p:spTree>
    <p:extLst>
      <p:ext uri="{BB962C8B-B14F-4D97-AF65-F5344CB8AC3E}">
        <p14:creationId xmlns:p14="http://schemas.microsoft.com/office/powerpoint/2010/main" val="325358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xfrm>
            <a:off x="4020784" y="9721576"/>
            <a:ext cx="3076860" cy="511405"/>
          </a:xfrm>
          <a:prstGeom prst="rect">
            <a:avLst/>
          </a:prstGeom>
          <a:noFill/>
        </p:spPr>
        <p:txBody>
          <a:bodyPr/>
          <a:lstStyle>
            <a:lvl1pPr eaLnBrk="0" hangingPunct="0">
              <a:spcBef>
                <a:spcPct val="30000"/>
              </a:spcBef>
              <a:defRPr sz="1200">
                <a:solidFill>
                  <a:schemeClr val="tx1"/>
                </a:solidFill>
                <a:latin typeface="Arial" charset="0"/>
                <a:cs typeface="Arial" charset="0"/>
              </a:defRPr>
            </a:lvl1pPr>
            <a:lvl2pPr marL="768805" indent="-295694" eaLnBrk="0" hangingPunct="0">
              <a:spcBef>
                <a:spcPct val="30000"/>
              </a:spcBef>
              <a:defRPr sz="1200">
                <a:solidFill>
                  <a:schemeClr val="tx1"/>
                </a:solidFill>
                <a:latin typeface="Arial" charset="0"/>
                <a:cs typeface="Arial" charset="0"/>
              </a:defRPr>
            </a:lvl2pPr>
            <a:lvl3pPr marL="1182776" indent="-236555" eaLnBrk="0" hangingPunct="0">
              <a:spcBef>
                <a:spcPct val="30000"/>
              </a:spcBef>
              <a:defRPr sz="1200">
                <a:solidFill>
                  <a:schemeClr val="tx1"/>
                </a:solidFill>
                <a:latin typeface="Arial" charset="0"/>
                <a:cs typeface="Arial" charset="0"/>
              </a:defRPr>
            </a:lvl3pPr>
            <a:lvl4pPr marL="1655887" indent="-236555" eaLnBrk="0" hangingPunct="0">
              <a:spcBef>
                <a:spcPct val="30000"/>
              </a:spcBef>
              <a:defRPr sz="1200">
                <a:solidFill>
                  <a:schemeClr val="tx1"/>
                </a:solidFill>
                <a:latin typeface="Arial" charset="0"/>
                <a:cs typeface="Arial" charset="0"/>
              </a:defRPr>
            </a:lvl4pPr>
            <a:lvl5pPr marL="2128998" indent="-236555" eaLnBrk="0" hangingPunct="0">
              <a:spcBef>
                <a:spcPct val="30000"/>
              </a:spcBef>
              <a:defRPr sz="1200">
                <a:solidFill>
                  <a:schemeClr val="tx1"/>
                </a:solidFill>
                <a:latin typeface="Arial" charset="0"/>
                <a:cs typeface="Arial" charset="0"/>
              </a:defRPr>
            </a:lvl5pPr>
            <a:lvl6pPr marL="2602108" indent="-236555" eaLnBrk="0" fontAlgn="base" hangingPunct="0">
              <a:spcBef>
                <a:spcPct val="30000"/>
              </a:spcBef>
              <a:spcAft>
                <a:spcPct val="0"/>
              </a:spcAft>
              <a:defRPr sz="1200">
                <a:solidFill>
                  <a:schemeClr val="tx1"/>
                </a:solidFill>
                <a:latin typeface="Arial" charset="0"/>
                <a:cs typeface="Arial" charset="0"/>
              </a:defRPr>
            </a:lvl6pPr>
            <a:lvl7pPr marL="3075219" indent="-236555" eaLnBrk="0" fontAlgn="base" hangingPunct="0">
              <a:spcBef>
                <a:spcPct val="30000"/>
              </a:spcBef>
              <a:spcAft>
                <a:spcPct val="0"/>
              </a:spcAft>
              <a:defRPr sz="1200">
                <a:solidFill>
                  <a:schemeClr val="tx1"/>
                </a:solidFill>
                <a:latin typeface="Arial" charset="0"/>
                <a:cs typeface="Arial" charset="0"/>
              </a:defRPr>
            </a:lvl7pPr>
            <a:lvl8pPr marL="3548329" indent="-236555" eaLnBrk="0" fontAlgn="base" hangingPunct="0">
              <a:spcBef>
                <a:spcPct val="30000"/>
              </a:spcBef>
              <a:spcAft>
                <a:spcPct val="0"/>
              </a:spcAft>
              <a:defRPr sz="1200">
                <a:solidFill>
                  <a:schemeClr val="tx1"/>
                </a:solidFill>
                <a:latin typeface="Arial" charset="0"/>
                <a:cs typeface="Arial" charset="0"/>
              </a:defRPr>
            </a:lvl8pPr>
            <a:lvl9pPr marL="4021440" indent="-236555" eaLnBrk="0" fontAlgn="base" hangingPunct="0">
              <a:spcBef>
                <a:spcPct val="30000"/>
              </a:spcBef>
              <a:spcAft>
                <a:spcPct val="0"/>
              </a:spcAft>
              <a:defRPr sz="1200">
                <a:solidFill>
                  <a:schemeClr val="tx1"/>
                </a:solidFill>
                <a:latin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F83D664-24CC-4F54-93BC-2587A6A242BC}" type="slidenum">
              <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ct val="0"/>
                </a:spcBef>
                <a:spcAft>
                  <a:spcPts val="0"/>
                </a:spcAft>
                <a:buClrTx/>
                <a:buSzTx/>
                <a:buFontTx/>
                <a:buNone/>
                <a:tabLst/>
                <a:defRPr/>
              </a:pPr>
              <a:t>19</a:t>
            </a:fld>
            <a:endPar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marL="295694" indent="-295694" fontAlgn="base">
              <a:buFont typeface="Arial" panose="020B0604020202020204" pitchFamily="34" charset="0"/>
              <a:buChar char="•"/>
            </a:pPr>
            <a:r>
              <a:rPr lang="en-GB" dirty="0">
                <a:latin typeface="Arial" panose="020B0604020202020204" pitchFamily="34" charset="0"/>
                <a:cs typeface="Arial" panose="020B0604020202020204" pitchFamily="34" charset="0"/>
              </a:rPr>
              <a:t>Many people with MS experience problems with cognitive processes</a:t>
            </a:r>
            <a:endParaRPr lang="en-GB" dirty="0">
              <a:latin typeface="Arial" panose="020B0604020202020204" pitchFamily="34" charset="0"/>
              <a:cs typeface="Arial" panose="020B0604020202020204" pitchFamily="34" charset="0"/>
              <a:hlinkClick r:id="" action="ppaction://noaction"/>
            </a:endParaRPr>
          </a:p>
          <a:p>
            <a:pPr marL="295694" indent="-295694" fontAlgn="base">
              <a:buFont typeface="Arial" panose="020B0604020202020204" pitchFamily="34" charset="0"/>
              <a:buChar char="•"/>
            </a:pPr>
            <a:r>
              <a:rPr lang="en-GB" dirty="0">
                <a:latin typeface="Arial" panose="020B0604020202020204" pitchFamily="34" charset="0"/>
                <a:cs typeface="Arial" panose="020B0604020202020204" pitchFamily="34" charset="0"/>
                <a:hlinkClick r:id="" action="ppaction://noaction"/>
              </a:rPr>
              <a:t>Cognition refers to memory and thinking. Cognitive processes include our ability to concentrate, multitask, make decisions and remember information</a:t>
            </a:r>
            <a:r>
              <a:rPr lang="en-GB" dirty="0">
                <a:latin typeface="Arial" panose="020B0604020202020204" pitchFamily="34" charset="0"/>
                <a:cs typeface="Arial" panose="020B0604020202020204" pitchFamily="34" charset="0"/>
              </a:rPr>
              <a:t>. </a:t>
            </a:r>
          </a:p>
          <a:p>
            <a:pPr marL="295694" indent="-295694" fontAlgn="base">
              <a:buFont typeface="Arial" panose="020B0604020202020204" pitchFamily="34" charset="0"/>
              <a:buChar char="•"/>
            </a:pPr>
            <a:r>
              <a:rPr lang="en-GB" dirty="0">
                <a:latin typeface="Arial" panose="020B0604020202020204" pitchFamily="34" charset="0"/>
                <a:cs typeface="Arial" panose="020B0604020202020204" pitchFamily="34" charset="0"/>
              </a:rPr>
              <a:t>Unfortunately there are few effective treatments available for these symptoms. </a:t>
            </a:r>
          </a:p>
          <a:p>
            <a:pPr fontAlgn="base"/>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143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xfrm>
            <a:off x="4020784" y="9721576"/>
            <a:ext cx="3076860" cy="511405"/>
          </a:xfrm>
          <a:prstGeom prst="rect">
            <a:avLst/>
          </a:prstGeom>
          <a:noFill/>
        </p:spPr>
        <p:txBody>
          <a:bodyPr/>
          <a:lstStyle>
            <a:lvl1pPr eaLnBrk="0" hangingPunct="0">
              <a:spcBef>
                <a:spcPct val="30000"/>
              </a:spcBef>
              <a:defRPr sz="1200">
                <a:solidFill>
                  <a:schemeClr val="tx1"/>
                </a:solidFill>
                <a:latin typeface="Arial" charset="0"/>
                <a:cs typeface="Arial" charset="0"/>
              </a:defRPr>
            </a:lvl1pPr>
            <a:lvl2pPr marL="768805" indent="-295694" eaLnBrk="0" hangingPunct="0">
              <a:spcBef>
                <a:spcPct val="30000"/>
              </a:spcBef>
              <a:defRPr sz="1200">
                <a:solidFill>
                  <a:schemeClr val="tx1"/>
                </a:solidFill>
                <a:latin typeface="Arial" charset="0"/>
                <a:cs typeface="Arial" charset="0"/>
              </a:defRPr>
            </a:lvl2pPr>
            <a:lvl3pPr marL="1182776" indent="-236555" eaLnBrk="0" hangingPunct="0">
              <a:spcBef>
                <a:spcPct val="30000"/>
              </a:spcBef>
              <a:defRPr sz="1200">
                <a:solidFill>
                  <a:schemeClr val="tx1"/>
                </a:solidFill>
                <a:latin typeface="Arial" charset="0"/>
                <a:cs typeface="Arial" charset="0"/>
              </a:defRPr>
            </a:lvl3pPr>
            <a:lvl4pPr marL="1655887" indent="-236555" eaLnBrk="0" hangingPunct="0">
              <a:spcBef>
                <a:spcPct val="30000"/>
              </a:spcBef>
              <a:defRPr sz="1200">
                <a:solidFill>
                  <a:schemeClr val="tx1"/>
                </a:solidFill>
                <a:latin typeface="Arial" charset="0"/>
                <a:cs typeface="Arial" charset="0"/>
              </a:defRPr>
            </a:lvl4pPr>
            <a:lvl5pPr marL="2128998" indent="-236555" eaLnBrk="0" hangingPunct="0">
              <a:spcBef>
                <a:spcPct val="30000"/>
              </a:spcBef>
              <a:defRPr sz="1200">
                <a:solidFill>
                  <a:schemeClr val="tx1"/>
                </a:solidFill>
                <a:latin typeface="Arial" charset="0"/>
                <a:cs typeface="Arial" charset="0"/>
              </a:defRPr>
            </a:lvl5pPr>
            <a:lvl6pPr marL="2602108" indent="-236555" eaLnBrk="0" fontAlgn="base" hangingPunct="0">
              <a:spcBef>
                <a:spcPct val="30000"/>
              </a:spcBef>
              <a:spcAft>
                <a:spcPct val="0"/>
              </a:spcAft>
              <a:defRPr sz="1200">
                <a:solidFill>
                  <a:schemeClr val="tx1"/>
                </a:solidFill>
                <a:latin typeface="Arial" charset="0"/>
                <a:cs typeface="Arial" charset="0"/>
              </a:defRPr>
            </a:lvl6pPr>
            <a:lvl7pPr marL="3075219" indent="-236555" eaLnBrk="0" fontAlgn="base" hangingPunct="0">
              <a:spcBef>
                <a:spcPct val="30000"/>
              </a:spcBef>
              <a:spcAft>
                <a:spcPct val="0"/>
              </a:spcAft>
              <a:defRPr sz="1200">
                <a:solidFill>
                  <a:schemeClr val="tx1"/>
                </a:solidFill>
                <a:latin typeface="Arial" charset="0"/>
                <a:cs typeface="Arial" charset="0"/>
              </a:defRPr>
            </a:lvl7pPr>
            <a:lvl8pPr marL="3548329" indent="-236555" eaLnBrk="0" fontAlgn="base" hangingPunct="0">
              <a:spcBef>
                <a:spcPct val="30000"/>
              </a:spcBef>
              <a:spcAft>
                <a:spcPct val="0"/>
              </a:spcAft>
              <a:defRPr sz="1200">
                <a:solidFill>
                  <a:schemeClr val="tx1"/>
                </a:solidFill>
                <a:latin typeface="Arial" charset="0"/>
                <a:cs typeface="Arial" charset="0"/>
              </a:defRPr>
            </a:lvl8pPr>
            <a:lvl9pPr marL="4021440" indent="-236555" eaLnBrk="0" fontAlgn="base" hangingPunct="0">
              <a:spcBef>
                <a:spcPct val="30000"/>
              </a:spcBef>
              <a:spcAft>
                <a:spcPct val="0"/>
              </a:spcAft>
              <a:defRPr sz="1200">
                <a:solidFill>
                  <a:schemeClr val="tx1"/>
                </a:solidFill>
                <a:latin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F83D664-24CC-4F54-93BC-2587A6A242BC}" type="slidenum">
              <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ct val="0"/>
                </a:spcBef>
                <a:spcAft>
                  <a:spcPts val="0"/>
                </a:spcAft>
                <a:buClrTx/>
                <a:buSzTx/>
                <a:buFontTx/>
                <a:buNone/>
                <a:tabLst/>
                <a:defRPr/>
              </a:pPr>
              <a:t>20</a:t>
            </a:fld>
            <a:endParaRPr kumimoji="0" lang="en-GB" altLang="en-US" sz="11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fontAlgn="base"/>
            <a:endParaRPr lang="en-GB" dirty="0">
              <a:latin typeface="Arial" panose="020B0604020202020204" pitchFamily="34" charset="0"/>
              <a:cs typeface="Arial" panose="020B0604020202020204" pitchFamily="34" charset="0"/>
            </a:endParaRPr>
          </a:p>
          <a:p>
            <a:pPr fontAlgn="base"/>
            <a:r>
              <a:rPr lang="en-GB" dirty="0">
                <a:latin typeface="Arial" panose="020B0604020202020204" pitchFamily="34" charset="0"/>
                <a:cs typeface="Arial" panose="020B0604020202020204" pitchFamily="34" charset="0"/>
              </a:rPr>
              <a:t>What research is happening </a:t>
            </a:r>
          </a:p>
          <a:p>
            <a:pPr marL="295694" indent="-295694" fontAlgn="base">
              <a:buFont typeface="Arial" panose="020B0604020202020204" pitchFamily="34" charset="0"/>
              <a:buChar char="•"/>
            </a:pPr>
            <a:r>
              <a:rPr lang="en-GB" dirty="0">
                <a:latin typeface="Arial" panose="020B0604020202020204" pitchFamily="34" charset="0"/>
                <a:cs typeface="Arial" panose="020B0604020202020204" pitchFamily="34" charset="0"/>
              </a:rPr>
              <a:t>The CRAMMS (</a:t>
            </a:r>
            <a:r>
              <a:rPr lang="en-GB" b="1" dirty="0">
                <a:latin typeface="Arial" panose="020B0604020202020204" pitchFamily="34" charset="0"/>
                <a:cs typeface="Arial" panose="020B0604020202020204" pitchFamily="34" charset="0"/>
              </a:rPr>
              <a:t>Cognitive Rehabilitation for Attention and Memory in people with MS</a:t>
            </a:r>
            <a:r>
              <a:rPr lang="en-GB" dirty="0">
                <a:latin typeface="Arial" panose="020B0604020202020204" pitchFamily="34" charset="0"/>
                <a:cs typeface="Arial" panose="020B0604020202020204" pitchFamily="34" charset="0"/>
              </a:rPr>
              <a:t>) trial is a NIHR funded trail running out of the University of Nottingham, it will test whether a weekly group cognitive rehabilitation programme can improve quality of life for people with MS.</a:t>
            </a:r>
          </a:p>
          <a:p>
            <a:pPr marL="295694" indent="-295694" fontAlgn="base">
              <a:buFont typeface="Arial" panose="020B0604020202020204" pitchFamily="34" charset="0"/>
              <a:buChar char="•"/>
            </a:pPr>
            <a:r>
              <a:rPr lang="en-GB" dirty="0">
                <a:latin typeface="Arial" panose="020B0604020202020204" pitchFamily="34" charset="0"/>
                <a:cs typeface="Arial" panose="020B0604020202020204" pitchFamily="34" charset="0"/>
              </a:rPr>
              <a:t>The group sessions (led by a psychologist) will focus on strategies to improve attention and reduce memory problems in daily life. They will explore the benefits of using internal (such as mnemonics) and external memory aids (such as diaries, mobile phones and cameras) </a:t>
            </a:r>
          </a:p>
          <a:p>
            <a:pPr marL="295694" indent="-295694" fontAlgn="base">
              <a:buFont typeface="Arial" panose="020B0604020202020204" pitchFamily="34" charset="0"/>
              <a:buChar char="•"/>
            </a:pPr>
            <a:r>
              <a:rPr lang="en-GB" dirty="0">
                <a:latin typeface="Arial" panose="020B0604020202020204" pitchFamily="34" charset="0"/>
                <a:cs typeface="Arial" panose="020B0604020202020204" pitchFamily="34" charset="0"/>
              </a:rPr>
              <a:t>CRAMMS is the largest UK symptom management clinical trial in MS </a:t>
            </a:r>
          </a:p>
          <a:p>
            <a:pPr marL="295694" indent="-295694" fontAlgn="base">
              <a:buFont typeface="Arial" panose="020B0604020202020204" pitchFamily="34" charset="0"/>
              <a:buChar char="•"/>
            </a:pPr>
            <a:r>
              <a:rPr lang="en-GB" dirty="0">
                <a:latin typeface="Arial" panose="020B0604020202020204" pitchFamily="34" charset="0"/>
                <a:cs typeface="Arial" panose="020B0604020202020204" pitchFamily="34" charset="0"/>
              </a:rPr>
              <a:t>If the study confirms the benefits of cognitive rehabilitation it could lead to a change in clinical practice in the UK that could help people experiencing cognitive problems </a:t>
            </a:r>
          </a:p>
          <a:p>
            <a:pPr marL="0" indent="0" fontAlgn="base">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marR="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b="1" dirty="0">
                <a:latin typeface="Arial" panose="020B0604020202020204" pitchFamily="34" charset="0"/>
                <a:cs typeface="Arial" panose="020B0604020202020204" pitchFamily="34" charset="0"/>
              </a:rPr>
              <a:t>Our cognition</a:t>
            </a:r>
            <a:r>
              <a:rPr lang="en-GB" b="1" baseline="0" dirty="0">
                <a:latin typeface="Arial" panose="020B0604020202020204" pitchFamily="34" charset="0"/>
                <a:cs typeface="Arial" panose="020B0604020202020204" pitchFamily="34" charset="0"/>
              </a:rPr>
              <a:t> research </a:t>
            </a:r>
          </a:p>
          <a:p>
            <a:pPr marL="0" marR="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baseline="0" dirty="0">
                <a:latin typeface="Arial" panose="020B0604020202020204" pitchFamily="34" charset="0"/>
                <a:cs typeface="Arial" panose="020B0604020202020204" pitchFamily="34" charset="0"/>
              </a:rPr>
              <a:t>We’re also funding 2 PhD projects that are linked to the CRAMMS trial. One of our students will look to learn more about people’s perceptions and experiences of cognitive rehabilitation therapy, and the other will assess the best way to ensure that the programme is adopted by health care professionals if it is successful.</a:t>
            </a:r>
            <a:endParaRPr lang="en-GB" dirty="0">
              <a:latin typeface="Arial" panose="020B0604020202020204" pitchFamily="34" charset="0"/>
              <a:cs typeface="Arial" panose="020B0604020202020204" pitchFamily="34" charset="0"/>
            </a:endParaRPr>
          </a:p>
          <a:p>
            <a:pPr fontAlgn="base"/>
            <a:endParaRPr lang="en-GB" dirty="0">
              <a:latin typeface="Arial" panose="020B0604020202020204" pitchFamily="34" charset="0"/>
              <a:cs typeface="Arial" panose="020B0604020202020204" pitchFamily="34" charset="0"/>
            </a:endParaRPr>
          </a:p>
          <a:p>
            <a:pPr marL="0" indent="0" fontAlgn="base">
              <a:buFont typeface="Arial" panose="020B0604020202020204" pitchFamily="34" charset="0"/>
              <a:buNone/>
            </a:pPr>
            <a:r>
              <a:rPr lang="en-GB" b="1" dirty="0">
                <a:latin typeface="Arial" panose="020B0604020202020204" pitchFamily="34" charset="0"/>
                <a:cs typeface="Arial" panose="020B0604020202020204" pitchFamily="34" charset="0"/>
              </a:rPr>
              <a:t>Finding new ways to measure cognitive changes in people with MS </a:t>
            </a:r>
          </a:p>
          <a:p>
            <a:pPr marL="171450" indent="-171450" fontAlgn="base">
              <a:buFont typeface="Arial" panose="020B0604020202020204" pitchFamily="34" charset="0"/>
              <a:buChar char="•"/>
            </a:pPr>
            <a:r>
              <a:rPr lang="en-GB" dirty="0">
                <a:latin typeface="Arial" panose="020B0604020202020204" pitchFamily="34" charset="0"/>
                <a:cs typeface="Arial" panose="020B0604020202020204" pitchFamily="34" charset="0"/>
              </a:rPr>
              <a:t>A study led by Dr Robert Dineen at the University</a:t>
            </a:r>
            <a:r>
              <a:rPr lang="en-GB" baseline="0" dirty="0">
                <a:latin typeface="Arial" panose="020B0604020202020204" pitchFamily="34" charset="0"/>
                <a:cs typeface="Arial" panose="020B0604020202020204" pitchFamily="34" charset="0"/>
              </a:rPr>
              <a:t> of Nottingham examined MRI as a potential predictor of cognitive performance as measured by a paced auditory serial addition task (PASAT)</a:t>
            </a:r>
          </a:p>
          <a:p>
            <a:pPr marL="171450" indent="-171450" fontAlgn="base">
              <a:buFont typeface="Arial" panose="020B0604020202020204" pitchFamily="34" charset="0"/>
              <a:buChar char="•"/>
            </a:pPr>
            <a:r>
              <a:rPr lang="en-GB" baseline="0" dirty="0">
                <a:latin typeface="Arial" panose="020B0604020202020204" pitchFamily="34" charset="0"/>
                <a:cs typeface="Arial" panose="020B0604020202020204" pitchFamily="34" charset="0"/>
              </a:rPr>
              <a:t>Right now there are few effective treatments for cognition, and no reliable way to measure someone’s response to treatments in a clinical trial </a:t>
            </a:r>
          </a:p>
          <a:p>
            <a:pPr marL="171450" indent="-171450" fontAlgn="base">
              <a:buFont typeface="Arial" panose="020B0604020202020204" pitchFamily="34" charset="0"/>
              <a:buChar char="•"/>
            </a:pPr>
            <a:r>
              <a:rPr lang="en-GB" baseline="0" dirty="0">
                <a:latin typeface="Arial" panose="020B0604020202020204" pitchFamily="34" charset="0"/>
                <a:cs typeface="Arial" panose="020B0604020202020204" pitchFamily="34" charset="0"/>
              </a:rPr>
              <a:t>This study involved a careful systematic review of the literature and found that there was a significant association between cognitive function and changes to white matter pathways.</a:t>
            </a:r>
          </a:p>
          <a:p>
            <a:pPr marL="171450" indent="-171450" fontAlgn="base">
              <a:buFont typeface="Arial" panose="020B0604020202020204" pitchFamily="34" charset="0"/>
              <a:buChar char="•"/>
            </a:pPr>
            <a:r>
              <a:rPr lang="en-GB" baseline="0" dirty="0">
                <a:latin typeface="Arial" panose="020B0604020202020204" pitchFamily="34" charset="0"/>
                <a:cs typeface="Arial" panose="020B0604020202020204" pitchFamily="34" charset="0"/>
              </a:rPr>
              <a:t>A project led by Roshan das Nair, who is also highly involved in the CRAMMS trial, was also awarded MS Society funding last year. This project is aimed at </a:t>
            </a:r>
            <a:r>
              <a:rPr lang="en-GB" sz="1100" b="0" i="0" u="none" strike="noStrike" kern="1200" baseline="0" dirty="0">
                <a:solidFill>
                  <a:schemeClr val="tx1"/>
                </a:solidFill>
                <a:latin typeface="Verdana" panose="020B0604030504040204" pitchFamily="34" charset="0"/>
                <a:ea typeface="+mn-ea"/>
                <a:cs typeface="Verdana" panose="020B0604030504040204" pitchFamily="34" charset="0"/>
              </a:rPr>
              <a:t>Developing an evidence-based cognitive screening pathway for people with Multiple Sclerosis which could help clinicians and </a:t>
            </a:r>
            <a:r>
              <a:rPr lang="en-GB" sz="1100" b="0" i="0" u="none" strike="noStrike" kern="1200" baseline="0" dirty="0" err="1">
                <a:solidFill>
                  <a:schemeClr val="tx1"/>
                </a:solidFill>
                <a:latin typeface="Verdana" panose="020B0604030504040204" pitchFamily="34" charset="0"/>
                <a:ea typeface="+mn-ea"/>
                <a:cs typeface="Verdana" panose="020B0604030504040204" pitchFamily="34" charset="0"/>
              </a:rPr>
              <a:t>pwMS</a:t>
            </a:r>
            <a:r>
              <a:rPr lang="en-GB" sz="1100" b="0" i="0" u="none" strike="noStrike" kern="1200" baseline="0" dirty="0">
                <a:solidFill>
                  <a:schemeClr val="tx1"/>
                </a:solidFill>
                <a:latin typeface="Verdana" panose="020B0604030504040204" pitchFamily="34" charset="0"/>
                <a:ea typeface="+mn-ea"/>
                <a:cs typeface="Verdana" panose="020B0604030504040204" pitchFamily="34" charset="0"/>
              </a:rPr>
              <a:t> identify cognitive problems that could benefit from further cognitive assessment and/or cognitive rehabilitation.</a:t>
            </a:r>
            <a:endParaRPr lang="en-GB" baseline="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endParaRPr lang="en-GB" baseline="0" dirty="0">
              <a:latin typeface="Arial" panose="020B0604020202020204" pitchFamily="34" charset="0"/>
              <a:cs typeface="Arial" panose="020B0604020202020204" pitchFamily="34" charset="0"/>
            </a:endParaRPr>
          </a:p>
          <a:p>
            <a:pPr marL="0" indent="0" fontAlgn="base">
              <a:buFont typeface="Arial" panose="020B0604020202020204" pitchFamily="34" charset="0"/>
              <a:buNone/>
            </a:pPr>
            <a:endParaRPr lang="en-GB" dirty="0">
              <a:latin typeface="Arial" panose="020B0604020202020204" pitchFamily="34" charset="0"/>
              <a:cs typeface="Arial" panose="020B0604020202020204" pitchFamily="34" charset="0"/>
            </a:endParaRPr>
          </a:p>
          <a:p>
            <a:pPr fontAlgn="base"/>
            <a:endParaRPr lang="en-GB" dirty="0">
              <a:latin typeface="Arial" panose="020B0604020202020204" pitchFamily="34" charset="0"/>
              <a:cs typeface="Arial" panose="020B0604020202020204" pitchFamily="34" charset="0"/>
            </a:endParaRPr>
          </a:p>
          <a:p>
            <a:pPr eaLnBrk="1" hangingPunct="1">
              <a:lnSpc>
                <a:spcPct val="90000"/>
              </a:lnSpc>
              <a:spcBef>
                <a:spcPct val="0"/>
              </a:spcBef>
            </a:pPr>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2396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040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MS is a neurological condition</a:t>
            </a:r>
            <a:r>
              <a:rPr lang="en-GB" baseline="0" dirty="0"/>
              <a:t> that affects over 2 million people worldwide and over 100,000 people in the UK.</a:t>
            </a:r>
          </a:p>
          <a:p>
            <a:endParaRPr lang="en-GB" baseline="0" dirty="0"/>
          </a:p>
          <a:p>
            <a:r>
              <a:rPr lang="en-GB" baseline="0" dirty="0"/>
              <a:t>Affects 3 times as many women as men – reasons unknown but possibly hormonal</a:t>
            </a:r>
          </a:p>
          <a:p>
            <a:endParaRPr lang="en-GB" baseline="0" dirty="0"/>
          </a:p>
          <a:p>
            <a:r>
              <a:rPr lang="en-GB" baseline="0" dirty="0"/>
              <a:t>List of symptoms are long and varied. Just because you’ve met one person with MS does not mean you understand the condition</a:t>
            </a:r>
          </a:p>
          <a:p>
            <a:endParaRPr lang="en-GB" baseline="0"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1033382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5694" indent="-295694">
              <a:spcBef>
                <a:spcPct val="0"/>
              </a:spcBef>
              <a:buFont typeface="Arial" panose="020B0604020202020204" pitchFamily="34" charset="0"/>
              <a:buChar char="•"/>
            </a:pPr>
            <a:r>
              <a:rPr lang="en-GB" altLang="en-US" dirty="0">
                <a:latin typeface="Arial" panose="020B0604020202020204" pitchFamily="34" charset="0"/>
                <a:cs typeface="Arial" panose="020B0604020202020204" pitchFamily="34" charset="0"/>
              </a:rPr>
              <a:t>We have been supporting bladder research since 1960, funding over 30 projects (nearly £2 million). This includes early research into the potential of Botox injections as a treatment for overactive bladder conducted by </a:t>
            </a:r>
            <a:r>
              <a:rPr lang="en-GB" sz="1100" b="0" i="0" kern="1200" dirty="0">
                <a:solidFill>
                  <a:schemeClr val="tx1"/>
                </a:solidFill>
                <a:effectLst/>
                <a:latin typeface="Verdana" panose="020B0604030504040204" pitchFamily="34" charset="0"/>
                <a:ea typeface="+mn-ea"/>
                <a:cs typeface="Verdana" panose="020B0604030504040204" pitchFamily="34" charset="0"/>
              </a:rPr>
              <a:t>Clare Fowler and</a:t>
            </a:r>
            <a:r>
              <a:rPr lang="en-GB" sz="1100" b="0" i="0" kern="1200" baseline="0" dirty="0">
                <a:solidFill>
                  <a:schemeClr val="tx1"/>
                </a:solidFill>
                <a:effectLst/>
                <a:latin typeface="Verdana" panose="020B0604030504040204" pitchFamily="34" charset="0"/>
                <a:ea typeface="+mn-ea"/>
                <a:cs typeface="Verdana" panose="020B0604030504040204" pitchFamily="34" charset="0"/>
              </a:rPr>
              <a:t> </a:t>
            </a:r>
            <a:r>
              <a:rPr lang="en-GB" sz="1100" b="0" i="0" kern="1200" baseline="0">
                <a:solidFill>
                  <a:schemeClr val="tx1"/>
                </a:solidFill>
                <a:effectLst/>
                <a:latin typeface="Verdana" panose="020B0604030504040204" pitchFamily="34" charset="0"/>
                <a:ea typeface="+mn-ea"/>
                <a:cs typeface="Verdana" panose="020B0604030504040204" pitchFamily="34" charset="0"/>
              </a:rPr>
              <a:t>her team in UCL.</a:t>
            </a:r>
            <a:endParaRPr lang="en-GB" altLang="en-US" dirty="0">
              <a:latin typeface="Arial" panose="020B0604020202020204" pitchFamily="34" charset="0"/>
              <a:cs typeface="Arial" panose="020B0604020202020204" pitchFamily="34" charset="0"/>
            </a:endParaRPr>
          </a:p>
          <a:p>
            <a:pPr eaLnBrk="1" hangingPunct="1">
              <a:spcBef>
                <a:spcPct val="0"/>
              </a:spcBef>
            </a:pPr>
            <a:endParaRPr lang="en-GB" altLang="en-US" dirty="0">
              <a:latin typeface="Arial" panose="020B0604020202020204" pitchFamily="34" charset="0"/>
              <a:cs typeface="Arial" panose="020B0604020202020204" pitchFamily="34" charset="0"/>
            </a:endParaRPr>
          </a:p>
          <a:p>
            <a:pPr eaLnBrk="1" hangingPunct="1">
              <a:spcBef>
                <a:spcPct val="0"/>
              </a:spcBef>
            </a:pPr>
            <a:r>
              <a:rPr lang="en-GB" altLang="en-US" dirty="0">
                <a:latin typeface="Arial" panose="020B0604020202020204" pitchFamily="34" charset="0"/>
                <a:cs typeface="Arial" panose="020B0604020202020204" pitchFamily="34" charset="0"/>
              </a:rPr>
              <a:t>Botox for bladder </a:t>
            </a:r>
          </a:p>
          <a:p>
            <a:pPr marL="295694" indent="-295694">
              <a:spcBef>
                <a:spcPct val="0"/>
              </a:spcBef>
              <a:buFont typeface="Arial" panose="020B0604020202020204" pitchFamily="34" charset="0"/>
              <a:buChar char="•"/>
            </a:pPr>
            <a:r>
              <a:rPr lang="en-GB" altLang="en-US" dirty="0">
                <a:latin typeface="Arial" panose="020B0604020202020204" pitchFamily="34" charset="0"/>
                <a:cs typeface="Arial" panose="020B0604020202020204" pitchFamily="34" charset="0"/>
              </a:rPr>
              <a:t>How does it work? Botox is injected in the overactive muscles in the wall of the bladder, helping it to relax </a:t>
            </a:r>
          </a:p>
          <a:p>
            <a:pPr marL="295694" indent="-295694">
              <a:spcBef>
                <a:spcPct val="0"/>
              </a:spcBef>
              <a:buFont typeface="Arial" panose="020B0604020202020204" pitchFamily="34" charset="0"/>
              <a:buChar char="•"/>
            </a:pPr>
            <a:r>
              <a:rPr lang="en-GB" altLang="en-US" dirty="0">
                <a:latin typeface="Arial" panose="020B0604020202020204" pitchFamily="34" charset="0"/>
                <a:cs typeface="Arial" panose="020B0604020202020204" pitchFamily="34" charset="0"/>
              </a:rPr>
              <a:t>Clinical trials have shown that Botox is highly effective at reducing the frequency and urgency with which people need to urinate.</a:t>
            </a:r>
          </a:p>
          <a:p>
            <a:pPr marL="295694" indent="-295694">
              <a:spcBef>
                <a:spcPct val="0"/>
              </a:spcBef>
              <a:buFont typeface="Arial" panose="020B0604020202020204" pitchFamily="34" charset="0"/>
              <a:buChar char="•"/>
            </a:pPr>
            <a:r>
              <a:rPr lang="en-GB" altLang="en-US" dirty="0">
                <a:latin typeface="Arial" panose="020B0604020202020204" pitchFamily="34" charset="0"/>
                <a:cs typeface="Arial" panose="020B0604020202020204" pitchFamily="34" charset="0"/>
              </a:rPr>
              <a:t>The treatment results last for around 10 months, at which point the treatment can be given again. </a:t>
            </a:r>
          </a:p>
          <a:p>
            <a:pPr eaLnBrk="1" hangingPunct="1">
              <a:spcBef>
                <a:spcPct val="0"/>
              </a:spcBef>
            </a:pPr>
            <a:endParaRPr lang="en-GB" altLang="en-US" dirty="0">
              <a:latin typeface="Arial" panose="020B0604020202020204" pitchFamily="34" charset="0"/>
              <a:cs typeface="Arial" panose="020B0604020202020204" pitchFamily="34" charset="0"/>
            </a:endParaRPr>
          </a:p>
          <a:p>
            <a:pPr eaLnBrk="1" hangingPunct="1">
              <a:spcBef>
                <a:spcPct val="0"/>
              </a:spcBef>
            </a:pPr>
            <a:r>
              <a:rPr lang="en-GB" altLang="en-US" u="sng" dirty="0">
                <a:latin typeface="Arial" panose="020B0604020202020204" pitchFamily="34" charset="0"/>
                <a:cs typeface="Arial" panose="020B0604020202020204" pitchFamily="34" charset="0"/>
              </a:rPr>
              <a:t>Additional information on Botox</a:t>
            </a:r>
            <a:r>
              <a:rPr lang="en-GB" altLang="en-US" i="1" u="sng" dirty="0">
                <a:latin typeface="Arial" panose="020B0604020202020204" pitchFamily="34" charset="0"/>
                <a:cs typeface="Arial" panose="020B0604020202020204" pitchFamily="34" charset="0"/>
              </a:rPr>
              <a:t>:</a:t>
            </a:r>
          </a:p>
          <a:p>
            <a:pPr eaLnBrk="1" hangingPunct="1">
              <a:spcBef>
                <a:spcPct val="0"/>
              </a:spcBef>
            </a:pPr>
            <a:r>
              <a:rPr lang="en-GB" altLang="en-US" dirty="0">
                <a:latin typeface="Arial" panose="020B0604020202020204" pitchFamily="34" charset="0"/>
                <a:cs typeface="Arial" panose="020B0604020202020204" pitchFamily="34" charset="0"/>
              </a:rPr>
              <a:t>The treatment is not first line – it’s given when other treatments have failed. </a:t>
            </a:r>
          </a:p>
          <a:p>
            <a:pPr eaLnBrk="1" hangingPunct="1">
              <a:spcBef>
                <a:spcPct val="0"/>
              </a:spcBef>
            </a:pPr>
            <a:r>
              <a:rPr lang="en-GB" altLang="en-US" dirty="0">
                <a:latin typeface="Arial" panose="020B0604020202020204" pitchFamily="34" charset="0"/>
                <a:cs typeface="Arial" panose="020B0604020202020204" pitchFamily="34" charset="0"/>
              </a:rPr>
              <a:t>If you are having problems accessing Botox, have a look at our access to medicines guide on our website</a:t>
            </a:r>
          </a:p>
          <a:p>
            <a:pPr eaLnBrk="1" hangingPunct="1">
              <a:spcBef>
                <a:spcPct val="0"/>
              </a:spcBef>
            </a:pPr>
            <a:r>
              <a:rPr lang="en-GB" altLang="en-US" dirty="0">
                <a:latin typeface="Arial" panose="020B0604020202020204" pitchFamily="34" charset="0"/>
                <a:cs typeface="Arial" panose="020B0604020202020204" pitchFamily="34" charset="0"/>
              </a:rPr>
              <a:t>It is expected that some people will still need to self-catheterise while using the treatment </a:t>
            </a:r>
          </a:p>
          <a:p>
            <a:pPr eaLnBrk="1" hangingPunct="1">
              <a:spcBef>
                <a:spcPct val="0"/>
              </a:spcBef>
            </a:pPr>
            <a:endParaRPr lang="en-GB" altLang="en-US" dirty="0">
              <a:latin typeface="Arial" panose="020B0604020202020204" pitchFamily="34" charset="0"/>
              <a:cs typeface="Arial" panose="020B0604020202020204" pitchFamily="34" charset="0"/>
            </a:endParaRPr>
          </a:p>
          <a:p>
            <a:pPr eaLnBrk="1" hangingPunct="1">
              <a:spcBef>
                <a:spcPct val="0"/>
              </a:spcBef>
            </a:pPr>
            <a:r>
              <a:rPr lang="en-GB" altLang="en-US" b="1" dirty="0">
                <a:latin typeface="Arial" panose="020B0604020202020204" pitchFamily="34" charset="0"/>
                <a:cs typeface="Arial" panose="020B0604020202020204" pitchFamily="34" charset="0"/>
              </a:rPr>
              <a:t>Our bladder</a:t>
            </a:r>
            <a:r>
              <a:rPr lang="en-GB" altLang="en-US" b="1" baseline="0" dirty="0">
                <a:latin typeface="Arial" panose="020B0604020202020204" pitchFamily="34" charset="0"/>
                <a:cs typeface="Arial" panose="020B0604020202020204" pitchFamily="34" charset="0"/>
              </a:rPr>
              <a:t> research projects</a:t>
            </a:r>
          </a:p>
          <a:p>
            <a:pPr marL="0" indent="0" fontAlgn="base">
              <a:buFont typeface="Arial" panose="020B0604020202020204" pitchFamily="34" charset="0"/>
              <a:buNone/>
            </a:pPr>
            <a:endParaRPr lang="en-GB" sz="1100" b="0" i="0" kern="1200" baseline="0" dirty="0">
              <a:solidFill>
                <a:schemeClr val="tx1"/>
              </a:solidFill>
              <a:effectLst/>
              <a:latin typeface="Verdana" panose="020B0604030504040204" pitchFamily="34" charset="0"/>
              <a:ea typeface="+mn-ea"/>
              <a:cs typeface="Verdana" panose="020B0604030504040204" pitchFamily="34" charset="0"/>
            </a:endParaRPr>
          </a:p>
          <a:p>
            <a:pPr marL="0" indent="0" fontAlgn="base">
              <a:buFont typeface="Arial" panose="020B0604020202020204" pitchFamily="34" charset="0"/>
              <a:buNone/>
            </a:pPr>
            <a:r>
              <a:rPr lang="en-GB" sz="1100" b="0" i="0" kern="1200" dirty="0">
                <a:solidFill>
                  <a:schemeClr val="tx1"/>
                </a:solidFill>
                <a:effectLst/>
                <a:latin typeface="Verdana" panose="020B0604030504040204" pitchFamily="34" charset="0"/>
                <a:ea typeface="+mn-ea"/>
                <a:cs typeface="Verdana" panose="020B0604030504040204" pitchFamily="34" charset="0"/>
              </a:rPr>
              <a:t>Understanding urinary tract infections in MS using a model bladder</a:t>
            </a:r>
          </a:p>
          <a:p>
            <a:pPr marL="171450" indent="-171450" fontAlgn="base">
              <a:buFont typeface="Arial" panose="020B0604020202020204" pitchFamily="34" charset="0"/>
              <a:buChar char="•"/>
            </a:pPr>
            <a:r>
              <a:rPr lang="en-GB" sz="1100" b="0" i="0" kern="1200" dirty="0">
                <a:solidFill>
                  <a:schemeClr val="tx1"/>
                </a:solidFill>
                <a:effectLst/>
                <a:latin typeface="Verdana" panose="020B0604030504040204" pitchFamily="34" charset="0"/>
                <a:ea typeface="+mn-ea"/>
                <a:cs typeface="Verdana" panose="020B0604030504040204" pitchFamily="34" charset="0"/>
              </a:rPr>
              <a:t>Urinary tract infections (UTIs) are a common complication for people with MS. Long-term antibiotic treatment can help to reduce symptoms, but this can come with significant side effects.</a:t>
            </a:r>
          </a:p>
          <a:p>
            <a:pPr marL="171450" indent="-171450" fontAlgn="base">
              <a:buFont typeface="Arial" panose="020B0604020202020204" pitchFamily="34" charset="0"/>
              <a:buChar char="•"/>
            </a:pPr>
            <a:r>
              <a:rPr lang="en-GB" sz="1100" b="0" i="0" kern="1200" dirty="0">
                <a:solidFill>
                  <a:schemeClr val="tx1"/>
                </a:solidFill>
                <a:effectLst/>
                <a:latin typeface="Verdana" panose="020B0604030504040204" pitchFamily="34" charset="0"/>
                <a:ea typeface="+mn-ea"/>
                <a:cs typeface="Verdana" panose="020B0604030504040204" pitchFamily="34" charset="0"/>
              </a:rPr>
              <a:t>We have funded two research projects recently by</a:t>
            </a:r>
            <a:r>
              <a:rPr lang="en-GB" sz="1100" b="0" i="0" kern="1200" baseline="0" dirty="0">
                <a:solidFill>
                  <a:schemeClr val="tx1"/>
                </a:solidFill>
                <a:effectLst/>
                <a:latin typeface="Verdana" panose="020B0604030504040204" pitchFamily="34" charset="0"/>
                <a:ea typeface="+mn-ea"/>
                <a:cs typeface="Verdana" panose="020B0604030504040204" pitchFamily="34" charset="0"/>
              </a:rPr>
              <a:t> teams led by </a:t>
            </a:r>
            <a:r>
              <a:rPr lang="en-GB" sz="1100" b="0" i="0" kern="1200" dirty="0">
                <a:solidFill>
                  <a:schemeClr val="tx1"/>
                </a:solidFill>
                <a:effectLst/>
                <a:latin typeface="Verdana" panose="020B0604030504040204" pitchFamily="34" charset="0"/>
                <a:ea typeface="+mn-ea"/>
                <a:cs typeface="Verdana" panose="020B0604030504040204" pitchFamily="34" charset="0"/>
              </a:rPr>
              <a:t>Dr Jennifer </a:t>
            </a:r>
            <a:r>
              <a:rPr lang="en-GB" sz="1100" b="0" i="0" kern="1200" dirty="0" err="1">
                <a:solidFill>
                  <a:schemeClr val="tx1"/>
                </a:solidFill>
                <a:effectLst/>
                <a:latin typeface="Verdana" panose="020B0604030504040204" pitchFamily="34" charset="0"/>
                <a:ea typeface="+mn-ea"/>
                <a:cs typeface="Verdana" panose="020B0604030504040204" pitchFamily="34" charset="0"/>
              </a:rPr>
              <a:t>Rohn</a:t>
            </a:r>
            <a:r>
              <a:rPr lang="en-GB" sz="1100" b="0" i="0" kern="1200" dirty="0">
                <a:solidFill>
                  <a:schemeClr val="tx1"/>
                </a:solidFill>
                <a:effectLst/>
                <a:latin typeface="Verdana" panose="020B0604030504040204" pitchFamily="34" charset="0"/>
                <a:ea typeface="+mn-ea"/>
                <a:cs typeface="Verdana" panose="020B0604030504040204" pitchFamily="34" charset="0"/>
              </a:rPr>
              <a:t> and </a:t>
            </a:r>
            <a:r>
              <a:rPr lang="en-GB" sz="1100" b="0" i="0" kern="1200" dirty="0" err="1">
                <a:solidFill>
                  <a:schemeClr val="tx1"/>
                </a:solidFill>
                <a:effectLst/>
                <a:latin typeface="Verdana" panose="020B0604030504040204" pitchFamily="34" charset="0"/>
                <a:ea typeface="+mn-ea"/>
                <a:cs typeface="Verdana" panose="020B0604030504040204" pitchFamily="34" charset="0"/>
              </a:rPr>
              <a:t>Prof.</a:t>
            </a:r>
            <a:r>
              <a:rPr lang="en-GB" sz="1100" b="0" i="0" kern="1200" dirty="0">
                <a:solidFill>
                  <a:schemeClr val="tx1"/>
                </a:solidFill>
                <a:effectLst/>
                <a:latin typeface="Verdana" panose="020B0604030504040204" pitchFamily="34" charset="0"/>
                <a:ea typeface="+mn-ea"/>
                <a:cs typeface="Verdana" panose="020B0604030504040204" pitchFamily="34" charset="0"/>
              </a:rPr>
              <a:t> James Malone-Lee</a:t>
            </a:r>
            <a:r>
              <a:rPr lang="en-GB" sz="1100" b="0" i="0" kern="1200" baseline="0" dirty="0">
                <a:solidFill>
                  <a:schemeClr val="tx1"/>
                </a:solidFill>
                <a:effectLst/>
                <a:latin typeface="Verdana" panose="020B0604030504040204" pitchFamily="34" charset="0"/>
                <a:ea typeface="+mn-ea"/>
                <a:cs typeface="Verdana" panose="020B0604030504040204" pitchFamily="34" charset="0"/>
              </a:rPr>
              <a:t> at UCL.</a:t>
            </a:r>
          </a:p>
          <a:p>
            <a:pPr marL="171450" indent="-171450" fontAlgn="base">
              <a:buFont typeface="Arial" panose="020B0604020202020204" pitchFamily="34" charset="0"/>
              <a:buChar char="•"/>
            </a:pPr>
            <a:r>
              <a:rPr lang="en-GB" sz="1100" b="0" i="0" kern="1200" baseline="0" dirty="0">
                <a:solidFill>
                  <a:schemeClr val="tx1"/>
                </a:solidFill>
                <a:effectLst/>
                <a:latin typeface="Verdana" panose="020B0604030504040204" pitchFamily="34" charset="0"/>
                <a:ea typeface="+mn-ea"/>
                <a:cs typeface="Verdana" panose="020B0604030504040204" pitchFamily="34" charset="0"/>
              </a:rPr>
              <a:t>They </a:t>
            </a:r>
            <a:r>
              <a:rPr lang="en-GB" sz="1100" b="0" i="0" kern="1200" dirty="0">
                <a:solidFill>
                  <a:schemeClr val="tx1"/>
                </a:solidFill>
                <a:effectLst/>
                <a:latin typeface="Verdana" panose="020B0604030504040204" pitchFamily="34" charset="0"/>
                <a:ea typeface="+mn-ea"/>
                <a:cs typeface="Verdana" panose="020B0604030504040204" pitchFamily="34" charset="0"/>
              </a:rPr>
              <a:t>developed a model bladder in the lab to help us understand more about UTIs in MS. They will use the model to identify pathways that are linked with chronic infections.</a:t>
            </a:r>
          </a:p>
          <a:p>
            <a:pPr marL="171450" indent="-171450" fontAlgn="base">
              <a:buFont typeface="Arial" panose="020B0604020202020204" pitchFamily="34" charset="0"/>
              <a:buChar char="•"/>
            </a:pPr>
            <a:r>
              <a:rPr lang="en-GB" sz="1100" b="0" i="0" kern="1200" dirty="0">
                <a:solidFill>
                  <a:schemeClr val="tx1"/>
                </a:solidFill>
                <a:effectLst/>
                <a:latin typeface="Verdana" panose="020B0604030504040204" pitchFamily="34" charset="0"/>
                <a:ea typeface="+mn-ea"/>
                <a:cs typeface="Verdana" panose="020B0604030504040204" pitchFamily="34" charset="0"/>
              </a:rPr>
              <a:t>They are also using this knowledge to develop new more targeted treatments for UTIs for people with MS.</a:t>
            </a:r>
          </a:p>
          <a:p>
            <a:pPr marL="0" indent="0" fontAlgn="base">
              <a:buFont typeface="Arial" panose="020B0604020202020204" pitchFamily="34" charset="0"/>
              <a:buNone/>
            </a:pPr>
            <a:endParaRPr lang="en-GB" altLang="en-US" sz="1100" b="0" i="0" kern="1200" baseline="0" dirty="0">
              <a:solidFill>
                <a:schemeClr val="tx1"/>
              </a:solidFill>
              <a:effectLst/>
              <a:latin typeface="Verdana" panose="020B0604030504040204" pitchFamily="34" charset="0"/>
              <a:ea typeface="+mn-ea"/>
              <a:cs typeface="Verdana" panose="020B0604030504040204" pitchFamily="34" charset="0"/>
            </a:endParaRPr>
          </a:p>
          <a:p>
            <a:pPr marL="0" indent="0" fontAlgn="base">
              <a:buFont typeface="Arial" panose="020B0604020202020204" pitchFamily="34" charset="0"/>
              <a:buNone/>
            </a:pPr>
            <a:r>
              <a:rPr lang="en-GB" altLang="en-US" sz="1100" b="0" i="0" kern="1200" baseline="0" dirty="0">
                <a:solidFill>
                  <a:schemeClr val="tx1"/>
                </a:solidFill>
                <a:effectLst/>
                <a:latin typeface="Verdana" panose="020B0604030504040204" pitchFamily="34" charset="0"/>
                <a:ea typeface="+mn-ea"/>
                <a:cs typeface="Verdana" panose="020B0604030504040204" pitchFamily="34" charset="0"/>
              </a:rPr>
              <a:t>Using pelvic floor muscle training to manage incontinence in progressive MS </a:t>
            </a:r>
          </a:p>
          <a:p>
            <a:pPr marL="171450" indent="-171450" fontAlgn="base">
              <a:buFont typeface="Arial" panose="020B0604020202020204" pitchFamily="34" charset="0"/>
              <a:buChar char="•"/>
            </a:pPr>
            <a:r>
              <a:rPr lang="en-GB" sz="1100" b="0" i="0" kern="1200" dirty="0">
                <a:solidFill>
                  <a:schemeClr val="tx1"/>
                </a:solidFill>
                <a:effectLst/>
                <a:latin typeface="Verdana" panose="020B0604030504040204" pitchFamily="34" charset="0"/>
                <a:ea typeface="+mn-ea"/>
                <a:cs typeface="Verdana" panose="020B0604030504040204" pitchFamily="34" charset="0"/>
              </a:rPr>
              <a:t>Nikki </a:t>
            </a:r>
            <a:r>
              <a:rPr lang="en-GB" sz="1100" b="0" i="0" kern="1200" dirty="0" err="1">
                <a:solidFill>
                  <a:schemeClr val="tx1"/>
                </a:solidFill>
                <a:effectLst/>
                <a:latin typeface="Verdana" panose="020B0604030504040204" pitchFamily="34" charset="0"/>
                <a:ea typeface="+mn-ea"/>
                <a:cs typeface="Verdana" panose="020B0604030504040204" pitchFamily="34" charset="0"/>
              </a:rPr>
              <a:t>Cotterill</a:t>
            </a:r>
            <a:r>
              <a:rPr lang="en-GB" sz="1100" b="0" i="0" kern="1200" dirty="0">
                <a:solidFill>
                  <a:schemeClr val="tx1"/>
                </a:solidFill>
                <a:effectLst/>
                <a:latin typeface="Verdana" panose="020B0604030504040204" pitchFamily="34" charset="0"/>
                <a:ea typeface="+mn-ea"/>
                <a:cs typeface="Verdana" panose="020B0604030504040204" pitchFamily="34" charset="0"/>
              </a:rPr>
              <a:t> and team looked</a:t>
            </a:r>
            <a:r>
              <a:rPr lang="en-GB" sz="1100" b="0" i="0" kern="1200" baseline="0" dirty="0">
                <a:solidFill>
                  <a:schemeClr val="tx1"/>
                </a:solidFill>
                <a:effectLst/>
                <a:latin typeface="Verdana" panose="020B0604030504040204" pitchFamily="34" charset="0"/>
                <a:ea typeface="+mn-ea"/>
                <a:cs typeface="Verdana" panose="020B0604030504040204" pitchFamily="34" charset="0"/>
              </a:rPr>
              <a:t> at the prevalence of bladder and bowel continence issues for p</a:t>
            </a:r>
            <a:r>
              <a:rPr lang="en-GB" sz="1100" b="0" i="0" kern="1200" dirty="0">
                <a:solidFill>
                  <a:schemeClr val="tx1"/>
                </a:solidFill>
                <a:effectLst/>
                <a:latin typeface="Verdana" panose="020B0604030504040204" pitchFamily="34" charset="0"/>
                <a:ea typeface="+mn-ea"/>
                <a:cs typeface="Verdana" panose="020B0604030504040204" pitchFamily="34" charset="0"/>
              </a:rPr>
              <a:t>eople with progressive MS </a:t>
            </a:r>
            <a:r>
              <a:rPr lang="en-GB" sz="1100" b="0" i="0" kern="1200" baseline="0" dirty="0">
                <a:solidFill>
                  <a:schemeClr val="tx1"/>
                </a:solidFill>
                <a:effectLst/>
                <a:latin typeface="Verdana" panose="020B0604030504040204" pitchFamily="34" charset="0"/>
                <a:ea typeface="+mn-ea"/>
                <a:cs typeface="Verdana" panose="020B0604030504040204" pitchFamily="34" charset="0"/>
              </a:rPr>
              <a:t>and current treatment practices</a:t>
            </a:r>
            <a:r>
              <a:rPr lang="en-GB" sz="1100" b="0" i="0" kern="1200" dirty="0">
                <a:solidFill>
                  <a:schemeClr val="tx1"/>
                </a:solidFill>
                <a:effectLst/>
                <a:latin typeface="Verdana" panose="020B0604030504040204" pitchFamily="34" charset="0"/>
                <a:ea typeface="+mn-ea"/>
                <a:cs typeface="Verdana" panose="020B0604030504040204" pitchFamily="34" charset="0"/>
              </a:rPr>
              <a:t>. This review concluded that people</a:t>
            </a:r>
            <a:r>
              <a:rPr lang="en-GB" sz="1100" b="0" i="0" kern="1200" baseline="0" dirty="0">
                <a:solidFill>
                  <a:schemeClr val="tx1"/>
                </a:solidFill>
                <a:effectLst/>
                <a:latin typeface="Verdana" panose="020B0604030504040204" pitchFamily="34" charset="0"/>
                <a:ea typeface="+mn-ea"/>
                <a:cs typeface="Verdana" panose="020B0604030504040204" pitchFamily="34" charset="0"/>
              </a:rPr>
              <a:t> with Progressive MS often</a:t>
            </a:r>
            <a:r>
              <a:rPr lang="en-GB" sz="1100" b="0" i="0" kern="1200" dirty="0">
                <a:solidFill>
                  <a:schemeClr val="tx1"/>
                </a:solidFill>
                <a:effectLst/>
                <a:latin typeface="Verdana" panose="020B0604030504040204" pitchFamily="34" charset="0"/>
                <a:ea typeface="+mn-ea"/>
                <a:cs typeface="Verdana" panose="020B0604030504040204" pitchFamily="34" charset="0"/>
              </a:rPr>
              <a:t> experience bladder and bowel continence issues and these issues can arise at the same time. </a:t>
            </a:r>
          </a:p>
          <a:p>
            <a:pPr marL="171450" indent="-171450" fontAlgn="base">
              <a:buFont typeface="Arial" panose="020B0604020202020204" pitchFamily="34" charset="0"/>
              <a:buChar char="•"/>
            </a:pPr>
            <a:r>
              <a:rPr lang="en-GB" sz="1100" b="0" i="0" kern="1200" dirty="0">
                <a:solidFill>
                  <a:schemeClr val="tx1"/>
                </a:solidFill>
                <a:effectLst/>
                <a:latin typeface="Verdana" panose="020B0604030504040204" pitchFamily="34" charset="0"/>
                <a:ea typeface="+mn-ea"/>
                <a:cs typeface="Verdana" panose="020B0604030504040204" pitchFamily="34" charset="0"/>
              </a:rPr>
              <a:t>Some early stage research has shown that pelvic floor muscle training (PFMT) can improve both these symptoms in people with MS. </a:t>
            </a:r>
          </a:p>
          <a:p>
            <a:pPr marL="171450" indent="-171450" fontAlgn="base">
              <a:buFont typeface="Arial" panose="020B0604020202020204" pitchFamily="34" charset="0"/>
              <a:buChar char="•"/>
            </a:pPr>
            <a:r>
              <a:rPr lang="en-GB" altLang="en-US" sz="1100" b="0" i="0" kern="1200" baseline="0" dirty="0">
                <a:solidFill>
                  <a:schemeClr val="tx1"/>
                </a:solidFill>
                <a:effectLst/>
                <a:latin typeface="Verdana" panose="020B0604030504040204" pitchFamily="34" charset="0"/>
                <a:ea typeface="+mn-ea"/>
                <a:cs typeface="Verdana" panose="020B0604030504040204" pitchFamily="34" charset="0"/>
              </a:rPr>
              <a:t>This research is still underway at Bristol Urological Institute and we will hopefully get an update on results soon.</a:t>
            </a:r>
            <a:endParaRPr lang="en-GB" altLang="en-US" baseline="0" dirty="0">
              <a:latin typeface="Arial" panose="020B0604020202020204" pitchFamily="34" charset="0"/>
              <a:cs typeface="Arial" panose="020B0604020202020204" pitchFamily="34" charset="0"/>
            </a:endParaRPr>
          </a:p>
          <a:p>
            <a:pPr eaLnBrk="1" hangingPunct="1">
              <a:spcBef>
                <a:spcPct val="0"/>
              </a:spcBef>
            </a:pPr>
            <a:endParaRPr lang="en-GB" altLang="en-US" dirty="0">
              <a:latin typeface="Arial" panose="020B0604020202020204" pitchFamily="34" charset="0"/>
              <a:cs typeface="Arial" panose="020B0604020202020204" pitchFamily="34" charset="0"/>
            </a:endParaRPr>
          </a:p>
          <a:p>
            <a:pPr eaLnBrk="1" hangingPunct="1">
              <a:spcBef>
                <a:spcPct val="0"/>
              </a:spcBef>
            </a:pPr>
            <a:endParaRPr lang="en-GB" alt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6536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bwMode="auto">
          <a:xfrm>
            <a:off x="4020784" y="9721576"/>
            <a:ext cx="3076860" cy="511405"/>
          </a:xfrm>
          <a:prstGeom prst="rect">
            <a:avLst/>
          </a:prstGeom>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8DDBA61-DED6-4B52-A6B1-4D020E488C3D}" type="slidenum">
              <a:rPr kumimoji="0" lang="en-GB" sz="11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1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634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34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95694" indent="-295694">
              <a:spcBef>
                <a:spcPct val="0"/>
              </a:spcBef>
              <a:buFont typeface="Arial" panose="020B0604020202020204" pitchFamily="34" charset="0"/>
              <a:buChar char="•"/>
            </a:pPr>
            <a:r>
              <a:rPr lang="en-GB" dirty="0">
                <a:latin typeface="Arial" panose="020B0604020202020204" pitchFamily="34" charset="0"/>
                <a:cs typeface="Arial" panose="020B0604020202020204" pitchFamily="34" charset="0"/>
              </a:rPr>
              <a:t>Researchers have asked Register participants about the symptoms that they experience, giving us an idea of how common particular symptoms are.</a:t>
            </a:r>
          </a:p>
          <a:p>
            <a:pPr marL="295694" indent="-295694">
              <a:spcBef>
                <a:spcPct val="0"/>
              </a:spcBef>
              <a:buFont typeface="Arial" panose="020B0604020202020204" pitchFamily="34" charset="0"/>
              <a:buChar char="•"/>
            </a:pPr>
            <a:r>
              <a:rPr lang="en-GB" dirty="0">
                <a:latin typeface="Arial" panose="020B0604020202020204" pitchFamily="34" charset="0"/>
                <a:cs typeface="Arial" panose="020B0604020202020204" pitchFamily="34" charset="0"/>
              </a:rPr>
              <a:t>This kind of information is vital for us to build a better picture about how MS affects people’s lives, and what we can do to help. </a:t>
            </a:r>
          </a:p>
          <a:p>
            <a:pPr marL="295694" indent="-295694">
              <a:spcBef>
                <a:spcPct val="0"/>
              </a:spcBef>
              <a:buFont typeface="Arial" panose="020B0604020202020204" pitchFamily="34" charset="0"/>
              <a:buChar char="•"/>
            </a:pPr>
            <a:r>
              <a:rPr lang="en-GB" dirty="0">
                <a:latin typeface="Arial" panose="020B0604020202020204" pitchFamily="34" charset="0"/>
                <a:cs typeface="Arial" panose="020B0604020202020204" pitchFamily="34" charset="0"/>
              </a:rPr>
              <a:t>For example, 88% of participants reported experiencing tiredness/fatigue. Finding effective treatments for fatigue is one of our top research priorities. </a:t>
            </a:r>
          </a:p>
        </p:txBody>
      </p:sp>
    </p:spTree>
    <p:extLst>
      <p:ext uri="{BB962C8B-B14F-4D97-AF65-F5344CB8AC3E}">
        <p14:creationId xmlns:p14="http://schemas.microsoft.com/office/powerpoint/2010/main" val="3093079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understand</a:t>
            </a:r>
            <a:r>
              <a:rPr lang="en-GB" baseline="0" dirty="0"/>
              <a:t> why symptoms are so variable, we need to look at the biology of MS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704371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MS affects the central nervous system, made</a:t>
            </a:r>
            <a:r>
              <a:rPr lang="en-GB" baseline="0" dirty="0"/>
              <a:t> up of brain and spinal cord. </a:t>
            </a:r>
            <a:r>
              <a:rPr lang="en-GB" altLang="en-US" dirty="0">
                <a:latin typeface="Arial" panose="020B0604020202020204" pitchFamily="34" charset="0"/>
                <a:cs typeface="Arial" panose="020B0604020202020204" pitchFamily="34" charset="0"/>
              </a:rPr>
              <a:t>Composed of billions of neurones (or nerve cells)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3223763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286" indent="-285286">
              <a:buFont typeface="Arial" panose="020B0604020202020204" pitchFamily="34" charset="0"/>
              <a:buChar char="•"/>
            </a:pPr>
            <a:r>
              <a:rPr lang="en-GB" altLang="en-US" dirty="0">
                <a:latin typeface="Arial" panose="020B0604020202020204" pitchFamily="34" charset="0"/>
                <a:cs typeface="Arial" panose="020B0604020202020204" pitchFamily="34" charset="0"/>
              </a:rPr>
              <a:t>Nerve cells are responsible for transmitting messages around the body</a:t>
            </a:r>
          </a:p>
          <a:p>
            <a:pPr marL="285286" indent="-285286">
              <a:buFont typeface="Arial" panose="020B0604020202020204" pitchFamily="34" charset="0"/>
              <a:buChar char="•"/>
            </a:pPr>
            <a:r>
              <a:rPr lang="en-GB" altLang="en-US" dirty="0">
                <a:latin typeface="Arial" panose="020B0604020202020204" pitchFamily="34" charset="0"/>
                <a:cs typeface="Arial" panose="020B0604020202020204" pitchFamily="34" charset="0"/>
              </a:rPr>
              <a:t>Messages come to the cell body, travel along the nerve fibre and are transmitted to other neurons by synapses. </a:t>
            </a:r>
          </a:p>
          <a:p>
            <a:pPr marL="285286" indent="-285286">
              <a:buFont typeface="Arial" panose="020B0604020202020204" pitchFamily="34" charset="0"/>
              <a:buChar char="•"/>
            </a:pPr>
            <a:r>
              <a:rPr lang="en-GB" altLang="en-US" dirty="0">
                <a:latin typeface="Arial" panose="020B0604020202020204" pitchFamily="34" charset="0"/>
                <a:cs typeface="Arial" panose="020B0604020202020204" pitchFamily="34" charset="0"/>
              </a:rPr>
              <a:t>Nerve fibres are protected by a special fatty substance called myelin (which wraps around the nerve fibre like a Swiss roll). As well as making the message travel faster and more efficiently, myelin also protects the nerve fibre from damage (like the insulation around an electric wire)</a:t>
            </a:r>
          </a:p>
          <a:p>
            <a:pPr marL="285286" indent="-285286">
              <a:buFont typeface="Arial" panose="020B0604020202020204" pitchFamily="34" charset="0"/>
              <a:buChar char="•"/>
            </a:pPr>
            <a:r>
              <a:rPr lang="en-GB" altLang="en-US" dirty="0">
                <a:latin typeface="Arial" panose="020B0604020202020204" pitchFamily="34" charset="0"/>
                <a:cs typeface="Arial" panose="020B0604020202020204" pitchFamily="34" charset="0"/>
              </a:rPr>
              <a:t>In MS, the myelin is damaged</a:t>
            </a:r>
            <a:endParaRPr lang="en-GB" altLang="en-US" b="1"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1495679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4833" indent="-354833">
              <a:buFont typeface="Arial" panose="020B0604020202020204" pitchFamily="34" charset="0"/>
              <a:buChar char="•"/>
            </a:pPr>
            <a:r>
              <a:rPr lang="en-GB" dirty="0">
                <a:latin typeface="Arial" panose="020B0604020202020204" pitchFamily="34" charset="0"/>
                <a:cs typeface="Arial" panose="020B0604020202020204" pitchFamily="34" charset="0"/>
              </a:rPr>
              <a:t>Throughout the body we have a network of blood vessels deliver nutrients to all of our tissues, including the brain.</a:t>
            </a:r>
          </a:p>
          <a:p>
            <a:pPr marL="354833" indent="-354833">
              <a:buFont typeface="Arial" panose="020B0604020202020204" pitchFamily="34" charset="0"/>
              <a:buChar char="•"/>
            </a:pPr>
            <a:r>
              <a:rPr lang="en-GB" dirty="0">
                <a:latin typeface="Arial" panose="020B0604020202020204" pitchFamily="34" charset="0"/>
                <a:cs typeface="Arial" panose="020B0604020202020204" pitchFamily="34" charset="0"/>
              </a:rPr>
              <a:t>Immune cells circulate in the blood, where they patrol the body and fight infections. </a:t>
            </a:r>
          </a:p>
          <a:p>
            <a:pPr marL="354833" indent="-354833">
              <a:buFont typeface="Arial" panose="020B0604020202020204" pitchFamily="34" charset="0"/>
              <a:buChar char="•"/>
            </a:pPr>
            <a:r>
              <a:rPr lang="en-GB" dirty="0">
                <a:latin typeface="Arial" panose="020B0604020202020204" pitchFamily="34" charset="0"/>
                <a:cs typeface="Arial" panose="020B0604020202020204" pitchFamily="34" charset="0"/>
              </a:rPr>
              <a:t>They are normally kept out of the brain by the blood-brain barrier. </a:t>
            </a:r>
          </a:p>
          <a:p>
            <a:pPr marL="354833" indent="-354833">
              <a:buFont typeface="Arial" panose="020B0604020202020204" pitchFamily="34" charset="0"/>
              <a:buChar char="•"/>
            </a:pPr>
            <a:r>
              <a:rPr lang="en-GB" dirty="0">
                <a:latin typeface="Arial" panose="020B0604020202020204" pitchFamily="34" charset="0"/>
                <a:cs typeface="Arial" panose="020B0604020202020204" pitchFamily="34" charset="0"/>
              </a:rPr>
              <a:t>But in MS, immune cells enter the brain and spinal cord, where they mistake myelin for a foreign substance and attack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395155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415" indent="-165415">
              <a:buFont typeface="Arial" panose="020B0604020202020204" pitchFamily="34" charset="0"/>
              <a:buChar char="•"/>
            </a:pPr>
            <a:r>
              <a:rPr lang="en-GB" dirty="0"/>
              <a:t>Myelin damage slows</a:t>
            </a:r>
            <a:r>
              <a:rPr lang="en-GB" baseline="0" dirty="0"/>
              <a:t> down and disrupts messages</a:t>
            </a:r>
          </a:p>
          <a:p>
            <a:pPr marL="165415" indent="-165415">
              <a:buFont typeface="Arial" panose="020B0604020202020204" pitchFamily="34" charset="0"/>
              <a:buChar char="•"/>
            </a:pPr>
            <a:r>
              <a:rPr lang="en-GB" baseline="0" dirty="0"/>
              <a:t>Depending on where this damage occurs in the brain and spinal cord, this can lead to a variety of symptoms including fatigue, problems with balance and walking, memory and thinking </a:t>
            </a:r>
          </a:p>
          <a:p>
            <a:pPr marL="165415" indent="-165415">
              <a:buFont typeface="Arial" panose="020B0604020202020204" pitchFamily="34" charset="0"/>
              <a:buChar char="•"/>
            </a:pPr>
            <a:r>
              <a:rPr lang="en-GB" baseline="0" dirty="0"/>
              <a:t>Our body is however naturally capable of putting myelin back on nerves. We all have stem cells in our brain and spinal cord that sense myelin damage, gather in the area and then become specialised myelin making cells called oligodendrocytes. These cells can then repair the myelin damage. </a:t>
            </a:r>
          </a:p>
          <a:p>
            <a:pPr marL="165415" indent="-165415">
              <a:buFont typeface="Arial" panose="020B0604020202020204" pitchFamily="34" charset="0"/>
              <a:buChar char="•"/>
            </a:pPr>
            <a:r>
              <a:rPr lang="en-GB" baseline="0" dirty="0"/>
              <a:t>Symptoms seem to improve (in relapsing remitting MS)</a:t>
            </a:r>
          </a:p>
          <a:p>
            <a:pPr marL="165415" indent="-165415">
              <a:buFont typeface="Arial" panose="020B0604020202020204" pitchFamily="34" charset="0"/>
              <a:buChar char="•"/>
            </a:pPr>
            <a:r>
              <a:rPr lang="en-GB" baseline="0" dirty="0"/>
              <a:t>Unfortunately this process of myelin repair becomes less effective over time…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478217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4833" indent="-354833">
              <a:buFont typeface="Arial" panose="020B0604020202020204" pitchFamily="34" charset="0"/>
              <a:buChar char="•"/>
            </a:pPr>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ABC55-B5D7-43EE-B9CD-C822A77CEAAB}" type="slidenum">
              <a:rPr kumimoji="0" lang="en-GB"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Verdana" panose="020B0604030504040204" pitchFamily="34" charset="0"/>
            </a:endParaRPr>
          </a:p>
        </p:txBody>
      </p:sp>
    </p:spTree>
    <p:extLst>
      <p:ext uri="{BB962C8B-B14F-4D97-AF65-F5344CB8AC3E}">
        <p14:creationId xmlns:p14="http://schemas.microsoft.com/office/powerpoint/2010/main" val="66698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F1E42-C4FF-44C2-A0BA-7DF7123668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98AB681-BBCB-4B54-9A37-1878EDA625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C8441BF-A28C-47D2-AB4E-696597264117}"/>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5" name="Footer Placeholder 4">
            <a:extLst>
              <a:ext uri="{FF2B5EF4-FFF2-40B4-BE49-F238E27FC236}">
                <a16:creationId xmlns:a16="http://schemas.microsoft.com/office/drawing/2014/main" id="{0803D79C-2C0D-4926-8A1E-6F19EE5B1D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DADC03-547D-4C54-887F-2CF97DBA8D70}"/>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4010540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63823-FF11-4389-8B60-106F7F2F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07E9DD-3099-4CD9-8CEC-4657C293691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42AF01-8622-419F-BB32-FD5D23A27BE4}"/>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5" name="Footer Placeholder 4">
            <a:extLst>
              <a:ext uri="{FF2B5EF4-FFF2-40B4-BE49-F238E27FC236}">
                <a16:creationId xmlns:a16="http://schemas.microsoft.com/office/drawing/2014/main" id="{2C780D3C-C9D3-46B6-8740-E4E007CC54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D96071-334D-4CFF-9F05-9DD3CCEB46D7}"/>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603889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C72AF8-51D7-48A7-8D8F-849B9CA14C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AE1086-4043-4AC4-BE81-C79B6D705B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E6A67F-E1D3-4518-9346-120BABEE6564}"/>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5" name="Footer Placeholder 4">
            <a:extLst>
              <a:ext uri="{FF2B5EF4-FFF2-40B4-BE49-F238E27FC236}">
                <a16:creationId xmlns:a16="http://schemas.microsoft.com/office/drawing/2014/main" id="{B6AD84D6-4DCB-484F-8545-6470CAEA0F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F221E0-9E58-46FC-9DE8-6A9D9A3AF375}"/>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30765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Tree>
    <p:extLst>
      <p:ext uri="{BB962C8B-B14F-4D97-AF65-F5344CB8AC3E}">
        <p14:creationId xmlns:p14="http://schemas.microsoft.com/office/powerpoint/2010/main" val="231590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Cymru">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79052" y="140721"/>
            <a:ext cx="2117969" cy="1483682"/>
          </a:xfrm>
          <a:prstGeom prst="rect">
            <a:avLst/>
          </a:prstGeom>
          <a:ln>
            <a:noFill/>
          </a:ln>
        </p:spPr>
      </p:pic>
      <p:pic>
        <p:nvPicPr>
          <p:cNvPr id="2" name="Picture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spTree>
    <p:extLst>
      <p:ext uri="{BB962C8B-B14F-4D97-AF65-F5344CB8AC3E}">
        <p14:creationId xmlns:p14="http://schemas.microsoft.com/office/powerpoint/2010/main" val="2318912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NI">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3566" y="140721"/>
            <a:ext cx="2117969" cy="1483682"/>
          </a:xfrm>
          <a:prstGeom prst="rect">
            <a:avLst/>
          </a:prstGeom>
          <a:ln>
            <a:noFill/>
          </a:ln>
        </p:spPr>
      </p:pic>
    </p:spTree>
    <p:extLst>
      <p:ext uri="{BB962C8B-B14F-4D97-AF65-F5344CB8AC3E}">
        <p14:creationId xmlns:p14="http://schemas.microsoft.com/office/powerpoint/2010/main" val="1783588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Scotland">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3566" y="140721"/>
            <a:ext cx="2117969" cy="1483682"/>
          </a:xfrm>
          <a:prstGeom prst="rect">
            <a:avLst/>
          </a:prstGeom>
          <a:ln>
            <a:noFill/>
          </a:ln>
        </p:spPr>
      </p:pic>
    </p:spTree>
    <p:extLst>
      <p:ext uri="{BB962C8B-B14F-4D97-AF65-F5344CB8AC3E}">
        <p14:creationId xmlns:p14="http://schemas.microsoft.com/office/powerpoint/2010/main" val="393696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4574"/>
            <a:ext cx="12235543" cy="6892750"/>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593565"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166888895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Header 3">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45938"/>
            <a:ext cx="12250057" cy="6942228"/>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593565"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63532358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39145" y="1665288"/>
            <a:ext cx="10828440" cy="4679950"/>
          </a:xfrm>
        </p:spPr>
        <p:txBody>
          <a:bodyPr/>
          <a:lstStyle>
            <a:lvl1pPr>
              <a:lnSpc>
                <a:spcPct val="100000"/>
              </a:lnSpc>
              <a:spcBef>
                <a:spcPts val="0"/>
              </a:spcBef>
              <a:spcAft>
                <a:spcPts val="1477"/>
              </a:spcAft>
              <a:defRPr lang="en-US" sz="1800" b="0" kern="1200" dirty="0" smtClean="0">
                <a:solidFill>
                  <a:schemeClr val="accent1"/>
                </a:solidFill>
                <a:latin typeface="+mj-lt"/>
                <a:ea typeface="+mn-ea"/>
                <a:cs typeface="+mn-cs"/>
              </a:defRPr>
            </a:lvl1pPr>
            <a:lvl2pPr>
              <a:lnSpc>
                <a:spcPct val="100000"/>
              </a:lnSpc>
              <a:spcBef>
                <a:spcPts val="0"/>
              </a:spcBef>
              <a:spcAft>
                <a:spcPts val="900"/>
              </a:spcAft>
              <a:defRPr lang="en-US" sz="1800" kern="1200" dirty="0" smtClean="0">
                <a:solidFill>
                  <a:schemeClr val="tx1"/>
                </a:solidFill>
                <a:latin typeface="+mj-lt"/>
                <a:ea typeface="+mn-ea"/>
                <a:cs typeface="+mn-cs"/>
              </a:defRPr>
            </a:lvl2pPr>
            <a:lvl3pPr marL="358775" indent="-358775">
              <a:lnSpc>
                <a:spcPct val="100000"/>
              </a:lnSpc>
              <a:spcBef>
                <a:spcPts val="0"/>
              </a:spcBef>
              <a:spcAft>
                <a:spcPts val="900"/>
              </a:spcAft>
              <a:buFontTx/>
              <a:buBlip>
                <a:blip r:embed="rId2"/>
              </a:buBlip>
              <a:defRPr lang="en-US" sz="1800" kern="1200" dirty="0" smtClean="0">
                <a:solidFill>
                  <a:schemeClr val="tx1"/>
                </a:solidFill>
                <a:latin typeface="+mj-lt"/>
                <a:ea typeface="+mn-ea"/>
                <a:cs typeface="+mn-cs"/>
              </a:defRPr>
            </a:lvl3pPr>
            <a:lvl4pPr marL="644525" indent="-285750">
              <a:lnSpc>
                <a:spcPct val="100000"/>
              </a:lnSpc>
              <a:spcBef>
                <a:spcPts val="0"/>
              </a:spcBef>
              <a:spcAft>
                <a:spcPts val="900"/>
              </a:spcAft>
              <a:buClr>
                <a:schemeClr val="tx1"/>
              </a:buClr>
              <a:buFont typeface="Verdana" panose="020B0604030504040204" pitchFamily="34" charset="0"/>
              <a:buChar char="–"/>
              <a:defRPr lang="en-US" sz="1800" kern="1200" dirty="0" smtClean="0">
                <a:solidFill>
                  <a:schemeClr val="tx1"/>
                </a:solidFill>
                <a:latin typeface="+mj-lt"/>
                <a:ea typeface="+mn-ea"/>
                <a:cs typeface="+mn-cs"/>
              </a:defRPr>
            </a:lvl4pPr>
            <a:lvl5pPr marL="917575" indent="-285750">
              <a:lnSpc>
                <a:spcPct val="100000"/>
              </a:lnSpc>
              <a:spcBef>
                <a:spcPts val="0"/>
              </a:spcBef>
              <a:spcAft>
                <a:spcPts val="900"/>
              </a:spcAft>
              <a:buClr>
                <a:schemeClr val="tx1"/>
              </a:buClr>
              <a:buSzPct val="100000"/>
              <a:buFont typeface="Verdana" panose="020B0604030504040204" pitchFamily="34" charset="0"/>
              <a:buChar char="∙"/>
              <a:defRPr lang="en-US" sz="1800" kern="1200" dirty="0" smtClean="0">
                <a:solidFill>
                  <a:schemeClr val="tx1"/>
                </a:solidFill>
                <a:latin typeface="+mj-lt"/>
                <a:ea typeface="+mn-ea"/>
                <a:cs typeface="+mn-cs"/>
              </a:defRPr>
            </a:lvl5pPr>
            <a:lvl6pPr marL="0" indent="0">
              <a:lnSpc>
                <a:spcPct val="100000"/>
              </a:lnSpc>
              <a:spcBef>
                <a:spcPts val="0"/>
              </a:spcBef>
              <a:buNone/>
              <a:defRPr sz="1477" b="1" i="1">
                <a:solidFill>
                  <a:schemeClr val="accent3"/>
                </a:solidFill>
              </a:defRPr>
            </a:lvl6pPr>
            <a:lvl7pPr marL="0" indent="0">
              <a:lnSpc>
                <a:spcPct val="100000"/>
              </a:lnSpc>
              <a:spcBef>
                <a:spcPts val="0"/>
              </a:spcBef>
              <a:buNone/>
              <a:defRPr sz="923">
                <a:solidFill>
                  <a:schemeClr val="accent2"/>
                </a:solidFill>
              </a:defRPr>
            </a:lvl7pPr>
            <a:lvl8pPr marL="0" indent="0">
              <a:buNone/>
              <a:defRPr sz="1200" baseline="0">
                <a:solidFill>
                  <a:schemeClr val="accent3"/>
                </a:solidFill>
              </a:defRPr>
            </a:lvl8pPr>
          </a:lstStyle>
          <a:p>
            <a:pPr marL="0" lvl="0" indent="0" algn="l" defTabSz="914400" rtl="0" eaLnBrk="1" latinLnBrk="0" hangingPunct="1">
              <a:spcBef>
                <a:spcPts val="0"/>
              </a:spcBef>
              <a:spcAft>
                <a:spcPts val="600"/>
              </a:spcAft>
              <a:buFont typeface="Arial" pitchFamily="34" charset="0"/>
              <a:buNone/>
            </a:pPr>
            <a:r>
              <a:rPr lang="en-US" dirty="0"/>
              <a:t>Click to edit Master text styles</a:t>
            </a:r>
          </a:p>
          <a:p>
            <a:pPr marL="0" lvl="1" indent="0" algn="l" defTabSz="914400" rtl="0" eaLnBrk="1" latinLnBrk="0" hangingPunct="1">
              <a:spcBef>
                <a:spcPts val="0"/>
              </a:spcBef>
              <a:spcAft>
                <a:spcPts val="600"/>
              </a:spcAft>
              <a:buClr>
                <a:schemeClr val="accent2"/>
              </a:buClr>
              <a:buFont typeface="Arial" pitchFamily="34" charset="0"/>
              <a:buNone/>
            </a:pPr>
            <a:r>
              <a:rPr lang="en-US" dirty="0"/>
              <a:t>Second level</a:t>
            </a:r>
          </a:p>
          <a:p>
            <a:pPr marL="358775" lvl="2" indent="-358775" algn="l" defTabSz="914400" rtl="0" eaLnBrk="1" latinLnBrk="0" hangingPunct="1">
              <a:spcBef>
                <a:spcPts val="0"/>
              </a:spcBef>
              <a:spcAft>
                <a:spcPts val="600"/>
              </a:spcAft>
              <a:buClr>
                <a:schemeClr val="accent2"/>
              </a:buClr>
              <a:buFontTx/>
              <a:buBlip>
                <a:blip r:embed="rId2"/>
              </a:buBlip>
            </a:pPr>
            <a:r>
              <a:rPr lang="en-US" dirty="0"/>
              <a:t>Third level</a:t>
            </a:r>
          </a:p>
          <a:p>
            <a:pPr marL="631825" lvl="3" indent="-273050" algn="l" defTabSz="914400" rtl="0" eaLnBrk="1" latinLnBrk="0" hangingPunct="1">
              <a:spcBef>
                <a:spcPts val="0"/>
              </a:spcBef>
              <a:spcAft>
                <a:spcPts val="600"/>
              </a:spcAft>
              <a:buFont typeface="Arial" pitchFamily="34" charset="0"/>
              <a:buChar char="–"/>
            </a:pPr>
            <a:r>
              <a:rPr lang="en-US" dirty="0"/>
              <a:t>Fourth level</a:t>
            </a:r>
          </a:p>
          <a:p>
            <a:pPr marL="804863" lvl="4" indent="-173038" algn="l" defTabSz="914400" rtl="0" eaLnBrk="1" latinLnBrk="0" hangingPunct="1">
              <a:spcBef>
                <a:spcPts val="0"/>
              </a:spcBef>
              <a:spcAft>
                <a:spcPts val="600"/>
              </a:spcAft>
              <a:buFont typeface="Arial" pitchFamily="34" charset="0"/>
              <a:buChar char="∙"/>
            </a:pPr>
            <a:r>
              <a:rPr lang="en-US" dirty="0"/>
              <a:t>Fifth level</a:t>
            </a:r>
          </a:p>
        </p:txBody>
      </p:sp>
      <p:sp>
        <p:nvSpPr>
          <p:cNvPr id="4" name="Title 3"/>
          <p:cNvSpPr>
            <a:spLocks noGrp="1"/>
          </p:cNvSpPr>
          <p:nvPr>
            <p:ph type="title"/>
          </p:nvPr>
        </p:nvSpPr>
        <p:spPr/>
        <p:txBody>
          <a:bodyPr/>
          <a:lstStyle/>
          <a:p>
            <a:r>
              <a:rPr lang="en-US" dirty="0"/>
              <a:t>Click to edit Master title style</a:t>
            </a:r>
            <a:endParaRPr lang="en-GB" dirty="0"/>
          </a:p>
        </p:txBody>
      </p:sp>
      <p:sp>
        <p:nvSpPr>
          <p:cNvPr id="8" name="Slide Number Placeholder 5"/>
          <p:cNvSpPr>
            <a:spLocks noGrp="1"/>
          </p:cNvSpPr>
          <p:nvPr>
            <p:ph type="sldNum" sz="quarter" idx="4"/>
          </p:nvPr>
        </p:nvSpPr>
        <p:spPr>
          <a:xfrm>
            <a:off x="10876800" y="6507117"/>
            <a:ext cx="672000" cy="213101"/>
          </a:xfrm>
          <a:prstGeom prst="rect">
            <a:avLst/>
          </a:prstGeom>
        </p:spPr>
        <p:txBody>
          <a:bodyPr lIns="0" tIns="0" rIns="0" bIns="0"/>
          <a:lstStyle>
            <a:lvl1pPr algn="r">
              <a:defRPr sz="1000">
                <a:solidFill>
                  <a:schemeClr val="accent2"/>
                </a:solidFill>
              </a:defRPr>
            </a:lvl1pPr>
          </a:lstStyle>
          <a:p>
            <a:fld id="{6FE9439A-A3D1-4657-8245-D4D0C848B9B9}" type="slidenum">
              <a:rPr lang="en-GB" smtClean="0"/>
              <a:pPr/>
              <a:t>‹#›</a:t>
            </a:fld>
            <a:endParaRPr lang="en-GB" dirty="0"/>
          </a:p>
        </p:txBody>
      </p:sp>
      <p:pic>
        <p:nvPicPr>
          <p:cNvPr id="5" name="Picture 4"/>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1781879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Thirds; One Thir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oAutofit/>
          </a:bodyPr>
          <a:lstStyle>
            <a:lvl1pPr>
              <a:defRPr lang="en-US" dirty="0"/>
            </a:lvl1pPr>
          </a:lstStyle>
          <a:p>
            <a:pPr lvl="0"/>
            <a:r>
              <a:rPr lang="en-US" dirty="0"/>
              <a:t>Click to edit Master title style</a:t>
            </a:r>
          </a:p>
        </p:txBody>
      </p:sp>
      <p:sp>
        <p:nvSpPr>
          <p:cNvPr id="3" name="Content Placeholder 2"/>
          <p:cNvSpPr>
            <a:spLocks noGrp="1"/>
          </p:cNvSpPr>
          <p:nvPr>
            <p:ph sz="half" idx="1"/>
          </p:nvPr>
        </p:nvSpPr>
        <p:spPr>
          <a:xfrm>
            <a:off x="730249" y="1665288"/>
            <a:ext cx="7008000" cy="4679950"/>
          </a:xfrm>
        </p:spPr>
        <p:txBody>
          <a:bodyPr/>
          <a:lstStyle>
            <a:lvl1pPr>
              <a:defRPr>
                <a:solidFill>
                  <a:schemeClr val="accent1"/>
                </a:solidFill>
              </a:defRPr>
            </a:lvl1pPr>
            <a:lvl4pPr marL="644525" indent="-285750">
              <a:defRPr lang="en-US" sz="1800" kern="1200" dirty="0" smtClean="0">
                <a:solidFill>
                  <a:schemeClr val="tx1"/>
                </a:solidFill>
                <a:latin typeface="+mj-lt"/>
                <a:ea typeface="+mn-ea"/>
                <a:cs typeface="+mn-cs"/>
              </a:defRPr>
            </a:lvl4pPr>
            <a:lvl5pPr marL="917575" indent="-285750">
              <a:defRPr lang="en-US" sz="1800" kern="1200" dirty="0" smtClean="0">
                <a:solidFill>
                  <a:schemeClr val="tx1"/>
                </a:solidFill>
                <a:latin typeface="+mj-lt"/>
                <a:ea typeface="+mn-ea"/>
                <a:cs typeface="+mn-cs"/>
              </a:defRPr>
            </a:lvl5pPr>
            <a:lvl6pPr>
              <a:defRPr sz="1200"/>
            </a:lvl6pPr>
            <a:lvl7pPr>
              <a:defRPr sz="1200"/>
            </a:lvl7pPr>
            <a:lvl8pPr>
              <a:defRPr sz="1200"/>
            </a:lvl8pPr>
          </a:lstStyle>
          <a:p>
            <a:pPr lvl="0"/>
            <a:r>
              <a:rPr lang="en-US" dirty="0"/>
              <a:t>Click to edit Master text styles</a:t>
            </a:r>
          </a:p>
          <a:p>
            <a:pPr lvl="1"/>
            <a:r>
              <a:rPr lang="en-US" dirty="0"/>
              <a:t>Second level</a:t>
            </a:r>
          </a:p>
          <a:p>
            <a:pPr lvl="2"/>
            <a:r>
              <a:rPr lang="en-US" dirty="0"/>
              <a:t>Third level</a:t>
            </a:r>
          </a:p>
          <a:p>
            <a:pPr marL="631825" lvl="3" indent="-273050" algn="l" defTabSz="914400" rtl="0" eaLnBrk="1" latinLnBrk="0" hangingPunct="1">
              <a:lnSpc>
                <a:spcPct val="100000"/>
              </a:lnSpc>
              <a:spcBef>
                <a:spcPts val="0"/>
              </a:spcBef>
              <a:spcAft>
                <a:spcPts val="600"/>
              </a:spcAft>
              <a:buClr>
                <a:schemeClr val="tx1"/>
              </a:buClr>
              <a:buFont typeface="Arial" panose="020B0604020202020204" pitchFamily="34" charset="0"/>
              <a:buChar char="–"/>
            </a:pPr>
            <a:r>
              <a:rPr lang="en-US" dirty="0"/>
              <a:t>Fourth level</a:t>
            </a:r>
          </a:p>
          <a:p>
            <a:pPr marL="804863" lvl="4" indent="-173038"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pPr>
            <a:r>
              <a:rPr lang="en-US" dirty="0"/>
              <a:t>Fifth level</a:t>
            </a:r>
          </a:p>
        </p:txBody>
      </p:sp>
      <p:sp>
        <p:nvSpPr>
          <p:cNvPr id="4" name="Content Placeholder 3"/>
          <p:cNvSpPr>
            <a:spLocks noGrp="1"/>
          </p:cNvSpPr>
          <p:nvPr>
            <p:ph sz="half" idx="2"/>
          </p:nvPr>
        </p:nvSpPr>
        <p:spPr>
          <a:xfrm>
            <a:off x="7930249" y="1665288"/>
            <a:ext cx="3637335" cy="4679950"/>
          </a:xfrm>
        </p:spPr>
        <p:txBody>
          <a:bodyPr/>
          <a:lstStyle>
            <a:lvl1pPr>
              <a:defRPr>
                <a:solidFill>
                  <a:schemeClr val="accent1"/>
                </a:solidFill>
              </a:defRPr>
            </a:lvl1pPr>
            <a:lvl4pPr marL="644525" indent="-285750">
              <a:defRPr lang="en-US" sz="1800" kern="1200" dirty="0" smtClean="0">
                <a:solidFill>
                  <a:schemeClr val="tx1"/>
                </a:solidFill>
                <a:latin typeface="+mj-lt"/>
                <a:ea typeface="+mn-ea"/>
                <a:cs typeface="+mn-cs"/>
              </a:defRPr>
            </a:lvl4pPr>
            <a:lvl5pPr marL="917575" indent="-285750">
              <a:defRPr lang="en-US" sz="1800" kern="1200" dirty="0" smtClean="0">
                <a:solidFill>
                  <a:schemeClr val="tx1"/>
                </a:solidFill>
                <a:latin typeface="+mj-lt"/>
                <a:ea typeface="+mn-ea"/>
                <a:cs typeface="+mn-cs"/>
              </a:defRPr>
            </a:lvl5pPr>
            <a:lvl6pPr>
              <a:defRPr sz="1200"/>
            </a:lvl6pPr>
            <a:lvl7pPr>
              <a:defRPr sz="1200"/>
            </a:lvl7pPr>
            <a:lvl8pPr>
              <a:defRPr sz="1200"/>
            </a:lvl8pPr>
          </a:lstStyle>
          <a:p>
            <a:pPr lvl="0"/>
            <a:r>
              <a:rPr lang="en-US" dirty="0"/>
              <a:t>Click to edit Master text styles</a:t>
            </a:r>
          </a:p>
          <a:p>
            <a:pPr lvl="1"/>
            <a:r>
              <a:rPr lang="en-US" dirty="0"/>
              <a:t>Second level</a:t>
            </a:r>
          </a:p>
          <a:p>
            <a:pPr lvl="2"/>
            <a:r>
              <a:rPr lang="en-US" dirty="0"/>
              <a:t>Third level</a:t>
            </a:r>
          </a:p>
          <a:p>
            <a:pPr marL="631825" lvl="3" indent="-273050" algn="l" defTabSz="914400" rtl="0" eaLnBrk="1" latinLnBrk="0" hangingPunct="1">
              <a:lnSpc>
                <a:spcPct val="100000"/>
              </a:lnSpc>
              <a:spcBef>
                <a:spcPts val="0"/>
              </a:spcBef>
              <a:spcAft>
                <a:spcPts val="600"/>
              </a:spcAft>
              <a:buClr>
                <a:schemeClr val="tx1"/>
              </a:buClr>
              <a:buFont typeface="Arial" panose="020B0604020202020204" pitchFamily="34" charset="0"/>
              <a:buChar char="–"/>
            </a:pPr>
            <a:r>
              <a:rPr lang="en-US" dirty="0"/>
              <a:t>Fourth level</a:t>
            </a:r>
          </a:p>
          <a:p>
            <a:pPr marL="804863" lvl="4" indent="-173038"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pPr>
            <a:r>
              <a:rPr lang="en-US" dirty="0"/>
              <a:t>Fifth level</a:t>
            </a:r>
          </a:p>
        </p:txBody>
      </p:sp>
      <p:sp>
        <p:nvSpPr>
          <p:cNvPr id="9" name="Slide Number Placeholder 5"/>
          <p:cNvSpPr>
            <a:spLocks noGrp="1"/>
          </p:cNvSpPr>
          <p:nvPr>
            <p:ph type="sldNum" sz="quarter" idx="4"/>
          </p:nvPr>
        </p:nvSpPr>
        <p:spPr>
          <a:xfrm>
            <a:off x="10876800" y="6507117"/>
            <a:ext cx="672000" cy="213101"/>
          </a:xfrm>
          <a:prstGeom prst="rect">
            <a:avLst/>
          </a:prstGeom>
        </p:spPr>
        <p:txBody>
          <a:bodyPr lIns="0" tIns="0" rIns="0" bIns="0"/>
          <a:lstStyle>
            <a:lvl1pPr algn="r">
              <a:defRPr sz="1000">
                <a:solidFill>
                  <a:schemeClr val="accent2"/>
                </a:solidFill>
              </a:defRPr>
            </a:lvl1pPr>
          </a:lstStyle>
          <a:p>
            <a:fld id="{6FE9439A-A3D1-4657-8245-D4D0C848B9B9}" type="slidenum">
              <a:rPr lang="en-GB" smtClean="0"/>
              <a:pPr/>
              <a:t>‹#›</a:t>
            </a:fld>
            <a:endParaRPr lang="en-GB" dirty="0"/>
          </a:p>
        </p:txBody>
      </p:sp>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2359713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F1917-1452-4168-9E59-4615879C40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54C17D-8787-4EE6-BF6D-12D8B46BDD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4FA25-9B2F-4294-B049-96DD2E30FDBB}"/>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5" name="Footer Placeholder 4">
            <a:extLst>
              <a:ext uri="{FF2B5EF4-FFF2-40B4-BE49-F238E27FC236}">
                <a16:creationId xmlns:a16="http://schemas.microsoft.com/office/drawing/2014/main" id="{9A04A8B0-04B9-4171-B5A6-A21A163861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79B6F4-8B00-41ED-AF1F-C1824741566F}"/>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11627408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aption and Imag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129883" y="1665641"/>
            <a:ext cx="7418917" cy="3697288"/>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1" name="Text Placeholder 10"/>
          <p:cNvSpPr>
            <a:spLocks noGrp="1"/>
          </p:cNvSpPr>
          <p:nvPr>
            <p:ph type="body" sz="quarter" idx="10" hasCustomPrompt="1"/>
          </p:nvPr>
        </p:nvSpPr>
        <p:spPr>
          <a:xfrm>
            <a:off x="749301" y="1665289"/>
            <a:ext cx="2738967" cy="3697641"/>
          </a:xfrm>
          <a:noFill/>
        </p:spPr>
        <p:txBody>
          <a:bodyPr lIns="0">
            <a:normAutofit/>
          </a:bodyPr>
          <a:lstStyle>
            <a:lvl1pPr marL="0" indent="0">
              <a:defRPr sz="1800" baseline="0"/>
            </a:lvl1pPr>
            <a:lvl2pPr>
              <a:defRPr lang="en-GB" sz="1400" kern="1200" dirty="0">
                <a:solidFill>
                  <a:schemeClr val="tx1"/>
                </a:solidFill>
                <a:latin typeface="+mj-lt"/>
                <a:ea typeface="+mn-ea"/>
                <a:cs typeface="+mn-cs"/>
              </a:defRPr>
            </a:lvl2pPr>
            <a:lvl3pPr>
              <a:defRPr sz="1800"/>
            </a:lvl3pPr>
            <a:lvl4pPr>
              <a:defRPr sz="1800"/>
            </a:lvl4pPr>
            <a:lvl5pPr>
              <a:defRPr sz="1800"/>
            </a:lvl5pPr>
          </a:lstStyle>
          <a:p>
            <a:pPr marL="0" lvl="1" indent="0" algn="l" defTabSz="914400" rtl="0" eaLnBrk="1" latinLnBrk="0" hangingPunct="1">
              <a:spcBef>
                <a:spcPts val="0"/>
              </a:spcBef>
              <a:spcAft>
                <a:spcPts val="600"/>
              </a:spcAft>
              <a:buClr>
                <a:schemeClr val="accent2"/>
              </a:buClr>
              <a:buFont typeface="Arial" pitchFamily="34" charset="0"/>
              <a:buNone/>
            </a:pPr>
            <a:r>
              <a:rPr lang="en-US" dirty="0"/>
              <a:t>Picture description goes here</a:t>
            </a:r>
          </a:p>
          <a:p>
            <a:pPr marL="0" lvl="1" indent="0" algn="l" defTabSz="914400" rtl="0" eaLnBrk="1" latinLnBrk="0" hangingPunct="1">
              <a:spcBef>
                <a:spcPts val="0"/>
              </a:spcBef>
              <a:spcAft>
                <a:spcPts val="600"/>
              </a:spcAft>
              <a:buClr>
                <a:schemeClr val="accent2"/>
              </a:buClr>
              <a:buFont typeface="Arial" pitchFamily="34" charset="0"/>
              <a:buNone/>
            </a:pPr>
            <a:r>
              <a:rPr lang="en-US" dirty="0"/>
              <a:t>Second level</a:t>
            </a:r>
          </a:p>
          <a:p>
            <a:pPr marL="0" lvl="1" indent="0" algn="l" defTabSz="914400" rtl="0" eaLnBrk="1" latinLnBrk="0" hangingPunct="1">
              <a:spcBef>
                <a:spcPts val="0"/>
              </a:spcBef>
              <a:spcAft>
                <a:spcPts val="600"/>
              </a:spcAft>
              <a:buClr>
                <a:schemeClr val="accent2"/>
              </a:buClr>
              <a:buFont typeface="Arial" pitchFamily="34" charset="0"/>
              <a:buNone/>
            </a:pPr>
            <a:r>
              <a:rPr lang="en-US" dirty="0"/>
              <a:t>Third level</a:t>
            </a:r>
          </a:p>
          <a:p>
            <a:pPr marL="0" lvl="1" indent="0" algn="l" defTabSz="914400" rtl="0" eaLnBrk="1" latinLnBrk="0" hangingPunct="1">
              <a:spcBef>
                <a:spcPts val="0"/>
              </a:spcBef>
              <a:spcAft>
                <a:spcPts val="600"/>
              </a:spcAft>
              <a:buClr>
                <a:schemeClr val="accent2"/>
              </a:buClr>
              <a:buFont typeface="Arial" pitchFamily="34" charset="0"/>
              <a:buNone/>
            </a:pPr>
            <a:r>
              <a:rPr lang="en-US" dirty="0"/>
              <a:t>Fourth level</a:t>
            </a:r>
          </a:p>
          <a:p>
            <a:pPr marL="0" lvl="1" indent="0" algn="l" defTabSz="914400" rtl="0" eaLnBrk="1" latinLnBrk="0" hangingPunct="1">
              <a:spcBef>
                <a:spcPts val="0"/>
              </a:spcBef>
              <a:spcAft>
                <a:spcPts val="600"/>
              </a:spcAft>
              <a:buClr>
                <a:schemeClr val="accent2"/>
              </a:buClr>
              <a:buFont typeface="Arial" pitchFamily="34" charset="0"/>
              <a:buNone/>
            </a:pPr>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850469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7937813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221028" cy="6858000"/>
          </a:xfrm>
          <a:prstGeom prst="rect">
            <a:avLst/>
          </a:prstGeom>
        </p:spPr>
      </p:pic>
      <p:sp>
        <p:nvSpPr>
          <p:cNvPr id="10" name="Title 1"/>
          <p:cNvSpPr>
            <a:spLocks noGrp="1"/>
          </p:cNvSpPr>
          <p:nvPr>
            <p:ph type="ctrTitle" hasCustomPrompt="1"/>
          </p:nvPr>
        </p:nvSpPr>
        <p:spPr>
          <a:xfrm>
            <a:off x="593564" y="5681008"/>
            <a:ext cx="4065521" cy="942530"/>
          </a:xfrm>
          <a:noFill/>
        </p:spPr>
        <p:txBody>
          <a:bodyPr vert="horz" lIns="0" tIns="0" rIns="0" bIns="0" rtlCol="0" anchor="t">
            <a:noAutofit/>
          </a:bodyPr>
          <a:lstStyle>
            <a:lvl1pPr algn="l" defTabSz="914400" rtl="0" eaLnBrk="1" latinLnBrk="0" hangingPunct="1">
              <a:lnSpc>
                <a:spcPct val="100000"/>
              </a:lnSpc>
              <a:spcBef>
                <a:spcPct val="0"/>
              </a:spcBef>
              <a:buNone/>
              <a:defRPr lang="en-GB" sz="2400" b="0" kern="1200" cap="none"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Closing message here (up to 2 lines)</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1843834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Section Header 1">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956"/>
            <a:ext cx="13004800" cy="6910795"/>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593565"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157780813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What is MS?">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7514"/>
            <a:ext cx="12213551" cy="6850486"/>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656898"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36104949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Tree>
    <p:extLst>
      <p:ext uri="{BB962C8B-B14F-4D97-AF65-F5344CB8AC3E}">
        <p14:creationId xmlns:p14="http://schemas.microsoft.com/office/powerpoint/2010/main" val="3013042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Cymru">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79052" y="140721"/>
            <a:ext cx="2117969" cy="1483682"/>
          </a:xfrm>
          <a:prstGeom prst="rect">
            <a:avLst/>
          </a:prstGeom>
          <a:ln>
            <a:noFill/>
          </a:ln>
        </p:spPr>
      </p:pic>
      <p:pic>
        <p:nvPicPr>
          <p:cNvPr id="2" name="Picture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spTree>
    <p:extLst>
      <p:ext uri="{BB962C8B-B14F-4D97-AF65-F5344CB8AC3E}">
        <p14:creationId xmlns:p14="http://schemas.microsoft.com/office/powerpoint/2010/main" val="40966535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NI">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3566" y="140721"/>
            <a:ext cx="2117969" cy="1483682"/>
          </a:xfrm>
          <a:prstGeom prst="rect">
            <a:avLst/>
          </a:prstGeom>
          <a:ln>
            <a:noFill/>
          </a:ln>
        </p:spPr>
      </p:pic>
    </p:spTree>
    <p:extLst>
      <p:ext uri="{BB962C8B-B14F-4D97-AF65-F5344CB8AC3E}">
        <p14:creationId xmlns:p14="http://schemas.microsoft.com/office/powerpoint/2010/main" val="27018466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Scotland">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3164"/>
            <a:ext cx="12192000" cy="6881164"/>
          </a:xfrm>
          <a:prstGeom prst="rect">
            <a:avLst/>
          </a:prstGeom>
        </p:spPr>
      </p:pic>
      <p:sp>
        <p:nvSpPr>
          <p:cNvPr id="10" name="Title 1"/>
          <p:cNvSpPr>
            <a:spLocks noGrp="1"/>
          </p:cNvSpPr>
          <p:nvPr>
            <p:ph type="ctrTitle" hasCustomPrompt="1"/>
          </p:nvPr>
        </p:nvSpPr>
        <p:spPr>
          <a:xfrm>
            <a:off x="2227945" y="3857414"/>
            <a:ext cx="4245428" cy="836034"/>
          </a:xfrm>
          <a:noFill/>
        </p:spPr>
        <p:txBody>
          <a:bodyPr vert="horz" lIns="0" tIns="0" rIns="0" bIns="0" rtlCol="0" anchor="ctr">
            <a:noAutofit/>
          </a:bodyPr>
          <a:lstStyle>
            <a:lvl1pPr algn="l" defTabSz="914400" rtl="0" eaLnBrk="1" latinLnBrk="0" hangingPunct="1">
              <a:lnSpc>
                <a:spcPts val="2800"/>
              </a:lnSpc>
              <a:spcBef>
                <a:spcPct val="0"/>
              </a:spcBef>
              <a:buNone/>
              <a:defRPr lang="en-GB" sz="2200" b="1" kern="120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Short presentation title up to 2 lines</a:t>
            </a:r>
          </a:p>
        </p:txBody>
      </p:sp>
      <p:sp>
        <p:nvSpPr>
          <p:cNvPr id="11" name="Subtitle 2"/>
          <p:cNvSpPr>
            <a:spLocks noGrp="1"/>
          </p:cNvSpPr>
          <p:nvPr>
            <p:ph type="subTitle" idx="1" hasCustomPrompt="1"/>
          </p:nvPr>
        </p:nvSpPr>
        <p:spPr>
          <a:xfrm>
            <a:off x="3853545" y="5759136"/>
            <a:ext cx="4245428" cy="728751"/>
          </a:xfrm>
          <a:noFill/>
        </p:spPr>
        <p:txBody>
          <a:bodyPr lIns="0" tIns="0" rIns="0" bIns="0">
            <a:noAutofit/>
          </a:bodyPr>
          <a:lstStyle>
            <a:lvl1pPr marL="0" indent="0" algn="l">
              <a:buNone/>
              <a:defRPr sz="2000" b="0" cap="none"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Subheading up to two lines only or delete</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71523" y="140722"/>
            <a:ext cx="2729627" cy="459699"/>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3566" y="140721"/>
            <a:ext cx="2117969" cy="1483682"/>
          </a:xfrm>
          <a:prstGeom prst="rect">
            <a:avLst/>
          </a:prstGeom>
          <a:ln>
            <a:noFill/>
          </a:ln>
        </p:spPr>
      </p:pic>
    </p:spTree>
    <p:extLst>
      <p:ext uri="{BB962C8B-B14F-4D97-AF65-F5344CB8AC3E}">
        <p14:creationId xmlns:p14="http://schemas.microsoft.com/office/powerpoint/2010/main" val="30161337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4574"/>
            <a:ext cx="12235543" cy="6892750"/>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593565"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112971718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0CD50-FD42-4263-835F-16752AE21E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B42B194-D3E9-4B3F-AEEB-951951458D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C274838-279A-4179-A302-BBF6DA6E3A1B}"/>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5" name="Footer Placeholder 4">
            <a:extLst>
              <a:ext uri="{FF2B5EF4-FFF2-40B4-BE49-F238E27FC236}">
                <a16:creationId xmlns:a16="http://schemas.microsoft.com/office/drawing/2014/main" id="{3518FA20-ACDE-4589-BCF3-B98042B3A5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A7D5B7-69B4-4D12-9608-84E926FBA450}"/>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8103800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Header 3">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45938"/>
            <a:ext cx="12250057" cy="6942228"/>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593565"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369831518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39145" y="1665288"/>
            <a:ext cx="10828440" cy="4679950"/>
          </a:xfrm>
        </p:spPr>
        <p:txBody>
          <a:bodyPr/>
          <a:lstStyle>
            <a:lvl1pPr>
              <a:lnSpc>
                <a:spcPct val="100000"/>
              </a:lnSpc>
              <a:spcBef>
                <a:spcPts val="0"/>
              </a:spcBef>
              <a:spcAft>
                <a:spcPts val="1477"/>
              </a:spcAft>
              <a:defRPr lang="en-US" sz="1800" b="0" kern="1200" dirty="0" smtClean="0">
                <a:solidFill>
                  <a:schemeClr val="accent1"/>
                </a:solidFill>
                <a:latin typeface="+mj-lt"/>
                <a:ea typeface="+mn-ea"/>
                <a:cs typeface="+mn-cs"/>
              </a:defRPr>
            </a:lvl1pPr>
            <a:lvl2pPr>
              <a:lnSpc>
                <a:spcPct val="100000"/>
              </a:lnSpc>
              <a:spcBef>
                <a:spcPts val="0"/>
              </a:spcBef>
              <a:spcAft>
                <a:spcPts val="900"/>
              </a:spcAft>
              <a:defRPr lang="en-US" sz="1800" kern="1200" dirty="0" smtClean="0">
                <a:solidFill>
                  <a:schemeClr val="tx1"/>
                </a:solidFill>
                <a:latin typeface="+mj-lt"/>
                <a:ea typeface="+mn-ea"/>
                <a:cs typeface="+mn-cs"/>
              </a:defRPr>
            </a:lvl2pPr>
            <a:lvl3pPr marL="358775" indent="-358775">
              <a:lnSpc>
                <a:spcPct val="100000"/>
              </a:lnSpc>
              <a:spcBef>
                <a:spcPts val="0"/>
              </a:spcBef>
              <a:spcAft>
                <a:spcPts val="900"/>
              </a:spcAft>
              <a:buFontTx/>
              <a:buBlip>
                <a:blip r:embed="rId2"/>
              </a:buBlip>
              <a:defRPr lang="en-US" sz="1800" kern="1200" dirty="0" smtClean="0">
                <a:solidFill>
                  <a:schemeClr val="tx1"/>
                </a:solidFill>
                <a:latin typeface="+mj-lt"/>
                <a:ea typeface="+mn-ea"/>
                <a:cs typeface="+mn-cs"/>
              </a:defRPr>
            </a:lvl3pPr>
            <a:lvl4pPr marL="644525" indent="-285750">
              <a:lnSpc>
                <a:spcPct val="100000"/>
              </a:lnSpc>
              <a:spcBef>
                <a:spcPts val="0"/>
              </a:spcBef>
              <a:spcAft>
                <a:spcPts val="900"/>
              </a:spcAft>
              <a:buClr>
                <a:schemeClr val="tx1"/>
              </a:buClr>
              <a:buFont typeface="Verdana" panose="020B0604030504040204" pitchFamily="34" charset="0"/>
              <a:buChar char="–"/>
              <a:defRPr lang="en-US" sz="1800" kern="1200" dirty="0" smtClean="0">
                <a:solidFill>
                  <a:schemeClr val="tx1"/>
                </a:solidFill>
                <a:latin typeface="+mj-lt"/>
                <a:ea typeface="+mn-ea"/>
                <a:cs typeface="+mn-cs"/>
              </a:defRPr>
            </a:lvl4pPr>
            <a:lvl5pPr marL="917575" indent="-285750">
              <a:lnSpc>
                <a:spcPct val="100000"/>
              </a:lnSpc>
              <a:spcBef>
                <a:spcPts val="0"/>
              </a:spcBef>
              <a:spcAft>
                <a:spcPts val="900"/>
              </a:spcAft>
              <a:buClr>
                <a:schemeClr val="tx1"/>
              </a:buClr>
              <a:buSzPct val="100000"/>
              <a:buFont typeface="Verdana" panose="020B0604030504040204" pitchFamily="34" charset="0"/>
              <a:buChar char="∙"/>
              <a:defRPr lang="en-US" sz="1800" kern="1200" dirty="0" smtClean="0">
                <a:solidFill>
                  <a:schemeClr val="tx1"/>
                </a:solidFill>
                <a:latin typeface="+mj-lt"/>
                <a:ea typeface="+mn-ea"/>
                <a:cs typeface="+mn-cs"/>
              </a:defRPr>
            </a:lvl5pPr>
            <a:lvl6pPr marL="0" indent="0">
              <a:lnSpc>
                <a:spcPct val="100000"/>
              </a:lnSpc>
              <a:spcBef>
                <a:spcPts val="0"/>
              </a:spcBef>
              <a:buNone/>
              <a:defRPr sz="1477" b="1" i="1">
                <a:solidFill>
                  <a:schemeClr val="accent3"/>
                </a:solidFill>
              </a:defRPr>
            </a:lvl6pPr>
            <a:lvl7pPr marL="0" indent="0">
              <a:lnSpc>
                <a:spcPct val="100000"/>
              </a:lnSpc>
              <a:spcBef>
                <a:spcPts val="0"/>
              </a:spcBef>
              <a:buNone/>
              <a:defRPr sz="923">
                <a:solidFill>
                  <a:schemeClr val="accent2"/>
                </a:solidFill>
              </a:defRPr>
            </a:lvl7pPr>
            <a:lvl8pPr marL="0" indent="0">
              <a:buNone/>
              <a:defRPr sz="1200" baseline="0">
                <a:solidFill>
                  <a:schemeClr val="accent3"/>
                </a:solidFill>
              </a:defRPr>
            </a:lvl8pPr>
          </a:lstStyle>
          <a:p>
            <a:pPr marL="0" lvl="0" indent="0" algn="l" defTabSz="914400" rtl="0" eaLnBrk="1" latinLnBrk="0" hangingPunct="1">
              <a:spcBef>
                <a:spcPts val="0"/>
              </a:spcBef>
              <a:spcAft>
                <a:spcPts val="600"/>
              </a:spcAft>
              <a:buFont typeface="Arial" pitchFamily="34" charset="0"/>
              <a:buNone/>
            </a:pPr>
            <a:r>
              <a:rPr lang="en-US" dirty="0"/>
              <a:t>Click to edit Master text styles</a:t>
            </a:r>
          </a:p>
          <a:p>
            <a:pPr marL="0" lvl="1" indent="0" algn="l" defTabSz="914400" rtl="0" eaLnBrk="1" latinLnBrk="0" hangingPunct="1">
              <a:spcBef>
                <a:spcPts val="0"/>
              </a:spcBef>
              <a:spcAft>
                <a:spcPts val="600"/>
              </a:spcAft>
              <a:buClr>
                <a:schemeClr val="accent2"/>
              </a:buClr>
              <a:buFont typeface="Arial" pitchFamily="34" charset="0"/>
              <a:buNone/>
            </a:pPr>
            <a:r>
              <a:rPr lang="en-US" dirty="0"/>
              <a:t>Second level</a:t>
            </a:r>
          </a:p>
          <a:p>
            <a:pPr marL="358775" lvl="2" indent="-358775" algn="l" defTabSz="914400" rtl="0" eaLnBrk="1" latinLnBrk="0" hangingPunct="1">
              <a:spcBef>
                <a:spcPts val="0"/>
              </a:spcBef>
              <a:spcAft>
                <a:spcPts val="600"/>
              </a:spcAft>
              <a:buClr>
                <a:schemeClr val="accent2"/>
              </a:buClr>
              <a:buFontTx/>
              <a:buBlip>
                <a:blip r:embed="rId2"/>
              </a:buBlip>
            </a:pPr>
            <a:r>
              <a:rPr lang="en-US" dirty="0"/>
              <a:t>Third level</a:t>
            </a:r>
          </a:p>
          <a:p>
            <a:pPr marL="631825" lvl="3" indent="-273050" algn="l" defTabSz="914400" rtl="0" eaLnBrk="1" latinLnBrk="0" hangingPunct="1">
              <a:spcBef>
                <a:spcPts val="0"/>
              </a:spcBef>
              <a:spcAft>
                <a:spcPts val="600"/>
              </a:spcAft>
              <a:buFont typeface="Arial" pitchFamily="34" charset="0"/>
              <a:buChar char="–"/>
            </a:pPr>
            <a:r>
              <a:rPr lang="en-US" dirty="0"/>
              <a:t>Fourth level</a:t>
            </a:r>
          </a:p>
          <a:p>
            <a:pPr marL="804863" lvl="4" indent="-173038" algn="l" defTabSz="914400" rtl="0" eaLnBrk="1" latinLnBrk="0" hangingPunct="1">
              <a:spcBef>
                <a:spcPts val="0"/>
              </a:spcBef>
              <a:spcAft>
                <a:spcPts val="600"/>
              </a:spcAft>
              <a:buFont typeface="Arial" pitchFamily="34" charset="0"/>
              <a:buChar char="∙"/>
            </a:pPr>
            <a:r>
              <a:rPr lang="en-US" dirty="0"/>
              <a:t>Fifth level</a:t>
            </a:r>
          </a:p>
        </p:txBody>
      </p:sp>
      <p:sp>
        <p:nvSpPr>
          <p:cNvPr id="4" name="Title 3"/>
          <p:cNvSpPr>
            <a:spLocks noGrp="1"/>
          </p:cNvSpPr>
          <p:nvPr>
            <p:ph type="title"/>
          </p:nvPr>
        </p:nvSpPr>
        <p:spPr/>
        <p:txBody>
          <a:bodyPr/>
          <a:lstStyle/>
          <a:p>
            <a:r>
              <a:rPr lang="en-US" dirty="0"/>
              <a:t>Click to edit Master title style</a:t>
            </a:r>
            <a:endParaRPr lang="en-GB" dirty="0"/>
          </a:p>
        </p:txBody>
      </p:sp>
      <p:sp>
        <p:nvSpPr>
          <p:cNvPr id="8" name="Slide Number Placeholder 5"/>
          <p:cNvSpPr>
            <a:spLocks noGrp="1"/>
          </p:cNvSpPr>
          <p:nvPr>
            <p:ph type="sldNum" sz="quarter" idx="4"/>
          </p:nvPr>
        </p:nvSpPr>
        <p:spPr>
          <a:xfrm>
            <a:off x="10876800" y="6507117"/>
            <a:ext cx="672000" cy="213101"/>
          </a:xfrm>
          <a:prstGeom prst="rect">
            <a:avLst/>
          </a:prstGeom>
        </p:spPr>
        <p:txBody>
          <a:bodyPr lIns="0" tIns="0" rIns="0" bIns="0"/>
          <a:lstStyle>
            <a:lvl1pPr algn="r">
              <a:defRPr sz="1000">
                <a:solidFill>
                  <a:schemeClr val="accent2"/>
                </a:solidFill>
              </a:defRPr>
            </a:lvl1pPr>
          </a:lstStyle>
          <a:p>
            <a:fld id="{6FE9439A-A3D1-4657-8245-D4D0C848B9B9}" type="slidenum">
              <a:rPr lang="en-GB" smtClean="0">
                <a:solidFill>
                  <a:srgbClr val="6E2B62"/>
                </a:solidFill>
              </a:rPr>
              <a:pPr/>
              <a:t>‹#›</a:t>
            </a:fld>
            <a:endParaRPr lang="en-GB" dirty="0">
              <a:solidFill>
                <a:srgbClr val="6E2B62"/>
              </a:solidFill>
            </a:endParaRPr>
          </a:p>
        </p:txBody>
      </p:sp>
      <p:pic>
        <p:nvPicPr>
          <p:cNvPr id="5" name="Picture 4"/>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23486013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Thirds; One Thir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oAutofit/>
          </a:bodyPr>
          <a:lstStyle>
            <a:lvl1pPr>
              <a:defRPr lang="en-US" dirty="0"/>
            </a:lvl1pPr>
          </a:lstStyle>
          <a:p>
            <a:pPr lvl="0"/>
            <a:r>
              <a:rPr lang="en-US" dirty="0"/>
              <a:t>Click to edit Master title style</a:t>
            </a:r>
          </a:p>
        </p:txBody>
      </p:sp>
      <p:sp>
        <p:nvSpPr>
          <p:cNvPr id="3" name="Content Placeholder 2"/>
          <p:cNvSpPr>
            <a:spLocks noGrp="1"/>
          </p:cNvSpPr>
          <p:nvPr>
            <p:ph sz="half" idx="1"/>
          </p:nvPr>
        </p:nvSpPr>
        <p:spPr>
          <a:xfrm>
            <a:off x="730249" y="1665288"/>
            <a:ext cx="7008000" cy="4679950"/>
          </a:xfrm>
        </p:spPr>
        <p:txBody>
          <a:bodyPr/>
          <a:lstStyle>
            <a:lvl1pPr>
              <a:defRPr>
                <a:solidFill>
                  <a:schemeClr val="accent1"/>
                </a:solidFill>
              </a:defRPr>
            </a:lvl1pPr>
            <a:lvl4pPr marL="644525" indent="-285750">
              <a:defRPr lang="en-US" sz="1800" kern="1200" dirty="0" smtClean="0">
                <a:solidFill>
                  <a:schemeClr val="tx1"/>
                </a:solidFill>
                <a:latin typeface="+mj-lt"/>
                <a:ea typeface="+mn-ea"/>
                <a:cs typeface="+mn-cs"/>
              </a:defRPr>
            </a:lvl4pPr>
            <a:lvl5pPr marL="917575" indent="-285750">
              <a:defRPr lang="en-US" sz="1800" kern="1200" dirty="0" smtClean="0">
                <a:solidFill>
                  <a:schemeClr val="tx1"/>
                </a:solidFill>
                <a:latin typeface="+mj-lt"/>
                <a:ea typeface="+mn-ea"/>
                <a:cs typeface="+mn-cs"/>
              </a:defRPr>
            </a:lvl5pPr>
            <a:lvl6pPr>
              <a:defRPr sz="1200"/>
            </a:lvl6pPr>
            <a:lvl7pPr>
              <a:defRPr sz="1200"/>
            </a:lvl7pPr>
            <a:lvl8pPr>
              <a:defRPr sz="1200"/>
            </a:lvl8pPr>
          </a:lstStyle>
          <a:p>
            <a:pPr lvl="0"/>
            <a:r>
              <a:rPr lang="en-US" dirty="0"/>
              <a:t>Click to edit Master text styles</a:t>
            </a:r>
          </a:p>
          <a:p>
            <a:pPr lvl="1"/>
            <a:r>
              <a:rPr lang="en-US" dirty="0"/>
              <a:t>Second level</a:t>
            </a:r>
          </a:p>
          <a:p>
            <a:pPr lvl="2"/>
            <a:r>
              <a:rPr lang="en-US" dirty="0"/>
              <a:t>Third level</a:t>
            </a:r>
          </a:p>
          <a:p>
            <a:pPr marL="631825" lvl="3" indent="-273050" algn="l" defTabSz="914400" rtl="0" eaLnBrk="1" latinLnBrk="0" hangingPunct="1">
              <a:lnSpc>
                <a:spcPct val="100000"/>
              </a:lnSpc>
              <a:spcBef>
                <a:spcPts val="0"/>
              </a:spcBef>
              <a:spcAft>
                <a:spcPts val="600"/>
              </a:spcAft>
              <a:buClr>
                <a:schemeClr val="tx1"/>
              </a:buClr>
              <a:buFont typeface="Arial" panose="020B0604020202020204" pitchFamily="34" charset="0"/>
              <a:buChar char="–"/>
            </a:pPr>
            <a:r>
              <a:rPr lang="en-US" dirty="0"/>
              <a:t>Fourth level</a:t>
            </a:r>
          </a:p>
          <a:p>
            <a:pPr marL="804863" lvl="4" indent="-173038"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pPr>
            <a:r>
              <a:rPr lang="en-US" dirty="0"/>
              <a:t>Fifth level</a:t>
            </a:r>
          </a:p>
        </p:txBody>
      </p:sp>
      <p:sp>
        <p:nvSpPr>
          <p:cNvPr id="4" name="Content Placeholder 3"/>
          <p:cNvSpPr>
            <a:spLocks noGrp="1"/>
          </p:cNvSpPr>
          <p:nvPr>
            <p:ph sz="half" idx="2"/>
          </p:nvPr>
        </p:nvSpPr>
        <p:spPr>
          <a:xfrm>
            <a:off x="7930249" y="1665288"/>
            <a:ext cx="3637335" cy="4679950"/>
          </a:xfrm>
        </p:spPr>
        <p:txBody>
          <a:bodyPr/>
          <a:lstStyle>
            <a:lvl1pPr>
              <a:defRPr>
                <a:solidFill>
                  <a:schemeClr val="accent1"/>
                </a:solidFill>
              </a:defRPr>
            </a:lvl1pPr>
            <a:lvl4pPr marL="644525" indent="-285750">
              <a:defRPr lang="en-US" sz="1800" kern="1200" dirty="0" smtClean="0">
                <a:solidFill>
                  <a:schemeClr val="tx1"/>
                </a:solidFill>
                <a:latin typeface="+mj-lt"/>
                <a:ea typeface="+mn-ea"/>
                <a:cs typeface="+mn-cs"/>
              </a:defRPr>
            </a:lvl4pPr>
            <a:lvl5pPr marL="917575" indent="-285750">
              <a:defRPr lang="en-US" sz="1800" kern="1200" dirty="0" smtClean="0">
                <a:solidFill>
                  <a:schemeClr val="tx1"/>
                </a:solidFill>
                <a:latin typeface="+mj-lt"/>
                <a:ea typeface="+mn-ea"/>
                <a:cs typeface="+mn-cs"/>
              </a:defRPr>
            </a:lvl5pPr>
            <a:lvl6pPr>
              <a:defRPr sz="1200"/>
            </a:lvl6pPr>
            <a:lvl7pPr>
              <a:defRPr sz="1200"/>
            </a:lvl7pPr>
            <a:lvl8pPr>
              <a:defRPr sz="1200"/>
            </a:lvl8pPr>
          </a:lstStyle>
          <a:p>
            <a:pPr lvl="0"/>
            <a:r>
              <a:rPr lang="en-US" dirty="0"/>
              <a:t>Click to edit Master text styles</a:t>
            </a:r>
          </a:p>
          <a:p>
            <a:pPr lvl="1"/>
            <a:r>
              <a:rPr lang="en-US" dirty="0"/>
              <a:t>Second level</a:t>
            </a:r>
          </a:p>
          <a:p>
            <a:pPr lvl="2"/>
            <a:r>
              <a:rPr lang="en-US" dirty="0"/>
              <a:t>Third level</a:t>
            </a:r>
          </a:p>
          <a:p>
            <a:pPr marL="631825" lvl="3" indent="-273050" algn="l" defTabSz="914400" rtl="0" eaLnBrk="1" latinLnBrk="0" hangingPunct="1">
              <a:lnSpc>
                <a:spcPct val="100000"/>
              </a:lnSpc>
              <a:spcBef>
                <a:spcPts val="0"/>
              </a:spcBef>
              <a:spcAft>
                <a:spcPts val="600"/>
              </a:spcAft>
              <a:buClr>
                <a:schemeClr val="tx1"/>
              </a:buClr>
              <a:buFont typeface="Arial" panose="020B0604020202020204" pitchFamily="34" charset="0"/>
              <a:buChar char="–"/>
            </a:pPr>
            <a:r>
              <a:rPr lang="en-US" dirty="0"/>
              <a:t>Fourth level</a:t>
            </a:r>
          </a:p>
          <a:p>
            <a:pPr marL="804863" lvl="4" indent="-173038"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pPr>
            <a:r>
              <a:rPr lang="en-US" dirty="0"/>
              <a:t>Fifth level</a:t>
            </a:r>
          </a:p>
        </p:txBody>
      </p:sp>
      <p:sp>
        <p:nvSpPr>
          <p:cNvPr id="9" name="Slide Number Placeholder 5"/>
          <p:cNvSpPr>
            <a:spLocks noGrp="1"/>
          </p:cNvSpPr>
          <p:nvPr>
            <p:ph type="sldNum" sz="quarter" idx="4"/>
          </p:nvPr>
        </p:nvSpPr>
        <p:spPr>
          <a:xfrm>
            <a:off x="10876800" y="6507117"/>
            <a:ext cx="672000" cy="213101"/>
          </a:xfrm>
          <a:prstGeom prst="rect">
            <a:avLst/>
          </a:prstGeom>
        </p:spPr>
        <p:txBody>
          <a:bodyPr lIns="0" tIns="0" rIns="0" bIns="0"/>
          <a:lstStyle>
            <a:lvl1pPr algn="r">
              <a:defRPr sz="1000">
                <a:solidFill>
                  <a:schemeClr val="accent2"/>
                </a:solidFill>
              </a:defRPr>
            </a:lvl1pPr>
          </a:lstStyle>
          <a:p>
            <a:fld id="{6FE9439A-A3D1-4657-8245-D4D0C848B9B9}" type="slidenum">
              <a:rPr lang="en-GB" smtClean="0">
                <a:solidFill>
                  <a:srgbClr val="6E2B62"/>
                </a:solidFill>
              </a:rPr>
              <a:pPr/>
              <a:t>‹#›</a:t>
            </a:fld>
            <a:endParaRPr lang="en-GB" dirty="0">
              <a:solidFill>
                <a:srgbClr val="6E2B62"/>
              </a:solidFill>
            </a:endParaRPr>
          </a:p>
        </p:txBody>
      </p:sp>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35157584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aption and Imag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129883" y="1665641"/>
            <a:ext cx="7418917" cy="3697288"/>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1" name="Text Placeholder 10"/>
          <p:cNvSpPr>
            <a:spLocks noGrp="1"/>
          </p:cNvSpPr>
          <p:nvPr>
            <p:ph type="body" sz="quarter" idx="10" hasCustomPrompt="1"/>
          </p:nvPr>
        </p:nvSpPr>
        <p:spPr>
          <a:xfrm>
            <a:off x="749301" y="1665289"/>
            <a:ext cx="2738967" cy="3697641"/>
          </a:xfrm>
          <a:noFill/>
        </p:spPr>
        <p:txBody>
          <a:bodyPr lIns="0">
            <a:normAutofit/>
          </a:bodyPr>
          <a:lstStyle>
            <a:lvl1pPr marL="0" indent="0">
              <a:defRPr sz="1800" baseline="0"/>
            </a:lvl1pPr>
            <a:lvl2pPr>
              <a:defRPr lang="en-GB" sz="1400" kern="1200" dirty="0">
                <a:solidFill>
                  <a:schemeClr val="tx1"/>
                </a:solidFill>
                <a:latin typeface="+mj-lt"/>
                <a:ea typeface="+mn-ea"/>
                <a:cs typeface="+mn-cs"/>
              </a:defRPr>
            </a:lvl2pPr>
            <a:lvl3pPr>
              <a:defRPr sz="1800"/>
            </a:lvl3pPr>
            <a:lvl4pPr>
              <a:defRPr sz="1800"/>
            </a:lvl4pPr>
            <a:lvl5pPr>
              <a:defRPr sz="1800"/>
            </a:lvl5pPr>
          </a:lstStyle>
          <a:p>
            <a:pPr marL="0" lvl="1" indent="0" algn="l" defTabSz="914400" rtl="0" eaLnBrk="1" latinLnBrk="0" hangingPunct="1">
              <a:spcBef>
                <a:spcPts val="0"/>
              </a:spcBef>
              <a:spcAft>
                <a:spcPts val="600"/>
              </a:spcAft>
              <a:buClr>
                <a:schemeClr val="accent2"/>
              </a:buClr>
              <a:buFont typeface="Arial" pitchFamily="34" charset="0"/>
              <a:buNone/>
            </a:pPr>
            <a:r>
              <a:rPr lang="en-US" dirty="0"/>
              <a:t>Picture description goes here</a:t>
            </a:r>
          </a:p>
          <a:p>
            <a:pPr marL="0" lvl="1" indent="0" algn="l" defTabSz="914400" rtl="0" eaLnBrk="1" latinLnBrk="0" hangingPunct="1">
              <a:spcBef>
                <a:spcPts val="0"/>
              </a:spcBef>
              <a:spcAft>
                <a:spcPts val="600"/>
              </a:spcAft>
              <a:buClr>
                <a:schemeClr val="accent2"/>
              </a:buClr>
              <a:buFont typeface="Arial" pitchFamily="34" charset="0"/>
              <a:buNone/>
            </a:pPr>
            <a:r>
              <a:rPr lang="en-US" dirty="0"/>
              <a:t>Second level</a:t>
            </a:r>
          </a:p>
          <a:p>
            <a:pPr marL="0" lvl="1" indent="0" algn="l" defTabSz="914400" rtl="0" eaLnBrk="1" latinLnBrk="0" hangingPunct="1">
              <a:spcBef>
                <a:spcPts val="0"/>
              </a:spcBef>
              <a:spcAft>
                <a:spcPts val="600"/>
              </a:spcAft>
              <a:buClr>
                <a:schemeClr val="accent2"/>
              </a:buClr>
              <a:buFont typeface="Arial" pitchFamily="34" charset="0"/>
              <a:buNone/>
            </a:pPr>
            <a:r>
              <a:rPr lang="en-US" dirty="0"/>
              <a:t>Third level</a:t>
            </a:r>
          </a:p>
          <a:p>
            <a:pPr marL="0" lvl="1" indent="0" algn="l" defTabSz="914400" rtl="0" eaLnBrk="1" latinLnBrk="0" hangingPunct="1">
              <a:spcBef>
                <a:spcPts val="0"/>
              </a:spcBef>
              <a:spcAft>
                <a:spcPts val="600"/>
              </a:spcAft>
              <a:buClr>
                <a:schemeClr val="accent2"/>
              </a:buClr>
              <a:buFont typeface="Arial" pitchFamily="34" charset="0"/>
              <a:buNone/>
            </a:pPr>
            <a:r>
              <a:rPr lang="en-US" dirty="0"/>
              <a:t>Fourth level</a:t>
            </a:r>
          </a:p>
          <a:p>
            <a:pPr marL="0" lvl="1" indent="0" algn="l" defTabSz="914400" rtl="0" eaLnBrk="1" latinLnBrk="0" hangingPunct="1">
              <a:spcBef>
                <a:spcPts val="0"/>
              </a:spcBef>
              <a:spcAft>
                <a:spcPts val="600"/>
              </a:spcAft>
              <a:buClr>
                <a:schemeClr val="accent2"/>
              </a:buClr>
              <a:buFont typeface="Arial" pitchFamily="34" charset="0"/>
              <a:buNone/>
            </a:pPr>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18661024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2435818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221028" cy="6858000"/>
          </a:xfrm>
          <a:prstGeom prst="rect">
            <a:avLst/>
          </a:prstGeom>
        </p:spPr>
      </p:pic>
      <p:sp>
        <p:nvSpPr>
          <p:cNvPr id="10" name="Title 1"/>
          <p:cNvSpPr>
            <a:spLocks noGrp="1"/>
          </p:cNvSpPr>
          <p:nvPr>
            <p:ph type="ctrTitle" hasCustomPrompt="1"/>
          </p:nvPr>
        </p:nvSpPr>
        <p:spPr>
          <a:xfrm>
            <a:off x="593564" y="5681008"/>
            <a:ext cx="4065521" cy="942530"/>
          </a:xfrm>
          <a:noFill/>
        </p:spPr>
        <p:txBody>
          <a:bodyPr vert="horz" lIns="0" tIns="0" rIns="0" bIns="0" rtlCol="0" anchor="t">
            <a:noAutofit/>
          </a:bodyPr>
          <a:lstStyle>
            <a:lvl1pPr algn="l" defTabSz="914400" rtl="0" eaLnBrk="1" latinLnBrk="0" hangingPunct="1">
              <a:lnSpc>
                <a:spcPct val="100000"/>
              </a:lnSpc>
              <a:spcBef>
                <a:spcPct val="0"/>
              </a:spcBef>
              <a:buNone/>
              <a:defRPr lang="en-GB" sz="2400" b="0" kern="1200" cap="none"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GB" noProof="0" dirty="0"/>
              <a:t>Closing message here (up to 2 lines)</a:t>
            </a:r>
          </a:p>
        </p:txBody>
      </p:sp>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19431327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Section Header 1">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956"/>
            <a:ext cx="13004800" cy="6910795"/>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593565"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174091261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What is MS?">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7514"/>
            <a:ext cx="12213551" cy="6850486"/>
          </a:xfrm>
          <a:prstGeom prst="rect">
            <a:avLst/>
          </a:prstGeom>
        </p:spPr>
      </p:pic>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3565" y="140721"/>
            <a:ext cx="2117972" cy="1483682"/>
          </a:xfrm>
          <a:prstGeom prst="rect">
            <a:avLst/>
          </a:prstGeom>
          <a:ln>
            <a:noFill/>
          </a:ln>
        </p:spPr>
      </p:pic>
      <p:sp>
        <p:nvSpPr>
          <p:cNvPr id="9" name="Subtitle 2"/>
          <p:cNvSpPr>
            <a:spLocks noGrp="1"/>
          </p:cNvSpPr>
          <p:nvPr>
            <p:ph type="subTitle" idx="1" hasCustomPrompt="1"/>
          </p:nvPr>
        </p:nvSpPr>
        <p:spPr>
          <a:xfrm>
            <a:off x="656898" y="5681009"/>
            <a:ext cx="4080036" cy="942530"/>
          </a:xfrm>
          <a:noFill/>
        </p:spPr>
        <p:txBody>
          <a:bodyPr lIns="0" tIns="0" rIns="0" bIns="0">
            <a:noAutofit/>
          </a:bodyPr>
          <a:lstStyle>
            <a:lvl1pPr marL="0" indent="0" algn="l">
              <a:buNone/>
              <a:defRPr sz="2400" b="1"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Section header here up to 2 lines</a:t>
            </a:r>
          </a:p>
        </p:txBody>
      </p:sp>
      <p:pic>
        <p:nvPicPr>
          <p:cNvPr id="10" name="Picture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983585" y="6064796"/>
            <a:ext cx="2729627" cy="459699"/>
          </a:xfrm>
          <a:prstGeom prst="rect">
            <a:avLst/>
          </a:prstGeom>
        </p:spPr>
      </p:pic>
    </p:spTree>
    <p:extLst>
      <p:ext uri="{BB962C8B-B14F-4D97-AF65-F5344CB8AC3E}">
        <p14:creationId xmlns:p14="http://schemas.microsoft.com/office/powerpoint/2010/main" val="3793420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oAutofit/>
          </a:bodyPr>
          <a:lstStyle>
            <a:lvl1pPr>
              <a:defRPr lang="en-US" dirty="0"/>
            </a:lvl1pPr>
          </a:lstStyle>
          <a:p>
            <a:pPr lvl="0"/>
            <a:r>
              <a:rPr lang="en-US"/>
              <a:t>Click to edit Master title style</a:t>
            </a:r>
            <a:endParaRPr lang="en-US" dirty="0"/>
          </a:p>
        </p:txBody>
      </p:sp>
      <p:sp>
        <p:nvSpPr>
          <p:cNvPr id="3" name="Content Placeholder 2"/>
          <p:cNvSpPr>
            <a:spLocks noGrp="1"/>
          </p:cNvSpPr>
          <p:nvPr>
            <p:ph sz="half" idx="1"/>
          </p:nvPr>
        </p:nvSpPr>
        <p:spPr>
          <a:xfrm>
            <a:off x="730251" y="1665288"/>
            <a:ext cx="5136000" cy="4679950"/>
          </a:xfrm>
        </p:spPr>
        <p:txBody>
          <a:bodyPr/>
          <a:lstStyle>
            <a:lvl1pPr>
              <a:defRPr>
                <a:solidFill>
                  <a:schemeClr val="accent1"/>
                </a:solidFill>
              </a:defRPr>
            </a:lvl1pPr>
            <a:lvl4pPr marL="644525" indent="-285750">
              <a:defRPr lang="en-US" sz="1800" kern="1200" dirty="0" smtClean="0">
                <a:solidFill>
                  <a:schemeClr val="tx1"/>
                </a:solidFill>
                <a:latin typeface="+mj-lt"/>
                <a:ea typeface="+mn-ea"/>
                <a:cs typeface="+mn-cs"/>
              </a:defRPr>
            </a:lvl4pPr>
            <a:lvl5pPr marL="917575" indent="-285750">
              <a:defRPr lang="en-US" sz="1800" kern="1200" dirty="0" smtClean="0">
                <a:solidFill>
                  <a:schemeClr val="tx1"/>
                </a:solidFill>
                <a:latin typeface="+mj-lt"/>
                <a:ea typeface="+mn-ea"/>
                <a:cs typeface="+mn-cs"/>
              </a:defRPr>
            </a:lvl5pPr>
            <a:lvl6pPr>
              <a:defRPr sz="1200"/>
            </a:lvl6pPr>
            <a:lvl7pPr>
              <a:defRPr sz="1200"/>
            </a:lvl7pPr>
            <a:lvl8pPr>
              <a:defRPr sz="120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5137" y="1665288"/>
            <a:ext cx="5136000" cy="4679950"/>
          </a:xfrm>
        </p:spPr>
        <p:txBody>
          <a:bodyPr/>
          <a:lstStyle>
            <a:lvl1pPr>
              <a:defRPr>
                <a:solidFill>
                  <a:schemeClr val="accent1"/>
                </a:solidFill>
              </a:defRPr>
            </a:lvl1pPr>
            <a:lvl4pPr marL="644525" indent="-285750">
              <a:defRPr lang="en-US" sz="1800" kern="1200" dirty="0" smtClean="0">
                <a:solidFill>
                  <a:schemeClr val="tx1"/>
                </a:solidFill>
                <a:latin typeface="+mj-lt"/>
                <a:ea typeface="+mn-ea"/>
                <a:cs typeface="+mn-cs"/>
              </a:defRPr>
            </a:lvl4pPr>
            <a:lvl5pPr marL="917575" indent="-285750">
              <a:defRPr lang="en-US" sz="1800" kern="1200" dirty="0" smtClean="0">
                <a:solidFill>
                  <a:schemeClr val="tx1"/>
                </a:solidFill>
                <a:latin typeface="+mj-lt"/>
                <a:ea typeface="+mn-ea"/>
                <a:cs typeface="+mn-cs"/>
              </a:defRPr>
            </a:lvl5pPr>
            <a:lvl6pPr>
              <a:defRPr sz="1200"/>
            </a:lvl6pPr>
            <a:lvl7pPr>
              <a:defRPr sz="1200"/>
            </a:lvl7pPr>
            <a:lvl8pPr>
              <a:defRPr sz="120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644040" y="146888"/>
            <a:ext cx="1329945" cy="593342"/>
          </a:xfrm>
          <a:prstGeom prst="rect">
            <a:avLst/>
          </a:prstGeom>
          <a:ln>
            <a:noFill/>
          </a:ln>
        </p:spPr>
      </p:pic>
    </p:spTree>
    <p:extLst>
      <p:ext uri="{BB962C8B-B14F-4D97-AF65-F5344CB8AC3E}">
        <p14:creationId xmlns:p14="http://schemas.microsoft.com/office/powerpoint/2010/main" val="1045183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22294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2A3EA-AD70-4D45-A7B0-191936D19A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3C3811-BD54-4D9F-ACE9-CDA8A735733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89ABE5-4129-4315-AEFF-96E1A2AFADA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5ECCE3-301D-403E-952D-1DF19720570F}"/>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6" name="Footer Placeholder 5">
            <a:extLst>
              <a:ext uri="{FF2B5EF4-FFF2-40B4-BE49-F238E27FC236}">
                <a16:creationId xmlns:a16="http://schemas.microsoft.com/office/drawing/2014/main" id="{7F63C426-E852-48CB-B769-851062CB05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C45E25-9574-485A-BCF5-C96E43427E3F}"/>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35923146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37098915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10680907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488331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16889225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29710364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38067616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12296363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37345248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14507209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8DF9FF-1310-42C8-961B-E7482F3E89A1}" type="datetimeFigureOut">
              <a:rPr lang="en-GB" smtClean="0"/>
              <a:pPr/>
              <a:t>07/02/2019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7476DB-0B09-412A-88CF-8B5D9B829957}" type="slidenum">
              <a:rPr lang="en-GB" smtClean="0"/>
              <a:pPr/>
              <a:t>‹#›</a:t>
            </a:fld>
            <a:endParaRPr lang="en-GB"/>
          </a:p>
        </p:txBody>
      </p:sp>
    </p:spTree>
    <p:extLst>
      <p:ext uri="{BB962C8B-B14F-4D97-AF65-F5344CB8AC3E}">
        <p14:creationId xmlns:p14="http://schemas.microsoft.com/office/powerpoint/2010/main" val="1967912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C026F-4B98-4221-9E4F-64C5AC43EF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50B8FF-6CA9-486F-85B6-32613B0D01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B753F7-C07D-4048-96CE-4258D7D0522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963B71A-76E8-4756-891D-F3B5BD3D0B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AF3A1BA-A2C8-488A-9725-E0EE1A8861B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03764F4-9231-406A-ACEC-5A63962FD43C}"/>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8" name="Footer Placeholder 7">
            <a:extLst>
              <a:ext uri="{FF2B5EF4-FFF2-40B4-BE49-F238E27FC236}">
                <a16:creationId xmlns:a16="http://schemas.microsoft.com/office/drawing/2014/main" id="{971700DA-F9C0-435E-9FDC-A2A1079CE50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E900BA-DD73-41E0-9BAB-F3C938222358}"/>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11697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204A-C6A1-47EA-81A3-72EA98BE13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4513A9-FFFF-40E2-A423-2176C1EEF094}"/>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4" name="Footer Placeholder 3">
            <a:extLst>
              <a:ext uri="{FF2B5EF4-FFF2-40B4-BE49-F238E27FC236}">
                <a16:creationId xmlns:a16="http://schemas.microsoft.com/office/drawing/2014/main" id="{3E7B0894-0AAF-4056-BCEB-097C9AEDE64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06AD23F-7462-479E-9B27-4A7CE60766ED}"/>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2346425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154362-AC37-4A87-B1FD-6A3DC258B3E3}"/>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3" name="Footer Placeholder 2">
            <a:extLst>
              <a:ext uri="{FF2B5EF4-FFF2-40B4-BE49-F238E27FC236}">
                <a16:creationId xmlns:a16="http://schemas.microsoft.com/office/drawing/2014/main" id="{B51CC2CF-777E-4ED1-82FD-AA249CF5F2B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DC5DEA6-199E-4D81-9268-8F379215D48C}"/>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3388823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1E56-AD73-482F-ADFE-9FD4288F8D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C6C1C1-67DE-47E7-BC91-01E39F2168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9257DE-7A9D-4B40-912B-AC355F1EF9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E4BF2BC-45DC-4ED6-96EF-CB1B4989EF70}"/>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6" name="Footer Placeholder 5">
            <a:extLst>
              <a:ext uri="{FF2B5EF4-FFF2-40B4-BE49-F238E27FC236}">
                <a16:creationId xmlns:a16="http://schemas.microsoft.com/office/drawing/2014/main" id="{F9269EA8-EBAF-4B5A-B83D-34903B093D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B8900C-BB42-4A20-9B66-F2C5D08F6013}"/>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1665216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31A82-B78F-41D3-AB39-F0AE00DAEC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7389AE1-425F-44E5-848D-2ADAFE5E50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B40696B-BF02-457C-BDF3-B0416FD10B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6E95DB2-95AD-44D6-9B9E-6EEDF93801D0}"/>
              </a:ext>
            </a:extLst>
          </p:cNvPr>
          <p:cNvSpPr>
            <a:spLocks noGrp="1"/>
          </p:cNvSpPr>
          <p:nvPr>
            <p:ph type="dt" sz="half" idx="10"/>
          </p:nvPr>
        </p:nvSpPr>
        <p:spPr/>
        <p:txBody>
          <a:bodyPr/>
          <a:lstStyle/>
          <a:p>
            <a:fld id="{C45CE4FE-A5EA-4F05-A4CA-DA33CF1EC2CE}" type="datetimeFigureOut">
              <a:rPr lang="en-GB" smtClean="0"/>
              <a:t>07/02/2019</a:t>
            </a:fld>
            <a:endParaRPr lang="en-GB"/>
          </a:p>
        </p:txBody>
      </p:sp>
      <p:sp>
        <p:nvSpPr>
          <p:cNvPr id="6" name="Footer Placeholder 5">
            <a:extLst>
              <a:ext uri="{FF2B5EF4-FFF2-40B4-BE49-F238E27FC236}">
                <a16:creationId xmlns:a16="http://schemas.microsoft.com/office/drawing/2014/main" id="{D51E55FA-88BE-48FB-B848-CE5934E8FB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A5DA6F-D89B-471D-8CAD-6DB9E0E42714}"/>
              </a:ext>
            </a:extLst>
          </p:cNvPr>
          <p:cNvSpPr>
            <a:spLocks noGrp="1"/>
          </p:cNvSpPr>
          <p:nvPr>
            <p:ph type="sldNum" sz="quarter" idx="12"/>
          </p:nvPr>
        </p:nvSpPr>
        <p:spPr/>
        <p:txBody>
          <a:bodyPr/>
          <a:lstStyle/>
          <a:p>
            <a:fld id="{BB0E470D-13A9-4299-8DFE-5B4F67445354}" type="slidenum">
              <a:rPr lang="en-GB" smtClean="0"/>
              <a:t>‹#›</a:t>
            </a:fld>
            <a:endParaRPr lang="en-GB"/>
          </a:p>
        </p:txBody>
      </p:sp>
    </p:spTree>
    <p:extLst>
      <p:ext uri="{BB962C8B-B14F-4D97-AF65-F5344CB8AC3E}">
        <p14:creationId xmlns:p14="http://schemas.microsoft.com/office/powerpoint/2010/main" val="3767893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2.png"/><Relationship Id="rId2" Type="http://schemas.openxmlformats.org/officeDocument/2006/relationships/slideLayout" Target="../slideLayouts/slideLayout26.xml"/><Relationship Id="rId16" Type="http://schemas.openxmlformats.org/officeDocument/2006/relationships/image" Target="../media/image1.jpe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5D38FA-33D5-41E9-9F4B-1FF3F63E79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1D9FFC-06C2-4A8A-95B6-04B0D5A1E3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C6DD91-7E17-49BB-B28D-CAB75775F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CE4FE-A5EA-4F05-A4CA-DA33CF1EC2CE}" type="datetimeFigureOut">
              <a:rPr lang="en-GB" smtClean="0"/>
              <a:t>07/02/2019</a:t>
            </a:fld>
            <a:endParaRPr lang="en-GB"/>
          </a:p>
        </p:txBody>
      </p:sp>
      <p:sp>
        <p:nvSpPr>
          <p:cNvPr id="5" name="Footer Placeholder 4">
            <a:extLst>
              <a:ext uri="{FF2B5EF4-FFF2-40B4-BE49-F238E27FC236}">
                <a16:creationId xmlns:a16="http://schemas.microsoft.com/office/drawing/2014/main" id="{ED08B5C5-FFC1-40C1-83D2-EF4EBABB7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C37604C-831F-46B8-BD41-974A71994E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0E470D-13A9-4299-8DFE-5B4F67445354}" type="slidenum">
              <a:rPr lang="en-GB" smtClean="0"/>
              <a:t>‹#›</a:t>
            </a:fld>
            <a:endParaRPr lang="en-GB"/>
          </a:p>
        </p:txBody>
      </p:sp>
    </p:spTree>
    <p:extLst>
      <p:ext uri="{BB962C8B-B14F-4D97-AF65-F5344CB8AC3E}">
        <p14:creationId xmlns:p14="http://schemas.microsoft.com/office/powerpoint/2010/main" val="3177378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30251" y="1665288"/>
            <a:ext cx="10837333" cy="4680000"/>
          </a:xfrm>
          <a:prstGeom prst="rect">
            <a:avLst/>
          </a:prstGeom>
          <a:noFill/>
          <a:ln>
            <a:noFill/>
          </a:ln>
        </p:spPr>
        <p:txBody>
          <a:bodyPr vert="horz" lIns="0" tIns="0" rIns="0" bIns="0" rtlCol="0">
            <a:noAutofit/>
          </a:bodyPr>
          <a:lstStyle/>
          <a:p>
            <a:pPr lvl="0"/>
            <a:r>
              <a:rPr lang="en-US" dirty="0"/>
              <a:t>List level one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Placeholder 1"/>
          <p:cNvSpPr>
            <a:spLocks noGrp="1"/>
          </p:cNvSpPr>
          <p:nvPr>
            <p:ph type="title"/>
          </p:nvPr>
        </p:nvSpPr>
        <p:spPr>
          <a:xfrm>
            <a:off x="730251" y="873126"/>
            <a:ext cx="10820887" cy="455160"/>
          </a:xfrm>
          <a:prstGeom prst="rect">
            <a:avLst/>
          </a:prstGeom>
        </p:spPr>
        <p:txBody>
          <a:bodyPr vert="horz" lIns="0" tIns="0" rIns="0" bIns="0" rtlCol="0" anchor="t">
            <a:noAutofit/>
          </a:bodyPr>
          <a:lstStyle/>
          <a:p>
            <a:r>
              <a:rPr lang="en-US" dirty="0"/>
              <a:t>Click to edit master title style</a:t>
            </a:r>
            <a:endParaRPr lang="en-GB" dirty="0"/>
          </a:p>
        </p:txBody>
      </p:sp>
      <p:pic>
        <p:nvPicPr>
          <p:cNvPr id="6" name="Picture 5"/>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1" y="1"/>
            <a:ext cx="2578849" cy="873125"/>
          </a:xfrm>
          <a:prstGeom prst="rect">
            <a:avLst/>
          </a:prstGeom>
        </p:spPr>
      </p:pic>
      <p:sp>
        <p:nvSpPr>
          <p:cNvPr id="8" name="Slide Number Placeholder 5"/>
          <p:cNvSpPr>
            <a:spLocks noGrp="1"/>
          </p:cNvSpPr>
          <p:nvPr>
            <p:ph type="sldNum" sz="quarter" idx="4"/>
          </p:nvPr>
        </p:nvSpPr>
        <p:spPr>
          <a:xfrm>
            <a:off x="10876800" y="6507117"/>
            <a:ext cx="672000" cy="213101"/>
          </a:xfrm>
          <a:prstGeom prst="rect">
            <a:avLst/>
          </a:prstGeom>
        </p:spPr>
        <p:txBody>
          <a:bodyPr lIns="0" tIns="0" rIns="0" bIns="0"/>
          <a:lstStyle>
            <a:lvl1pPr algn="r">
              <a:defRPr sz="1000">
                <a:solidFill>
                  <a:schemeClr val="accent2"/>
                </a:solidFill>
              </a:defRPr>
            </a:lvl1pPr>
          </a:lstStyle>
          <a:p>
            <a:fld id="{6FE9439A-A3D1-4657-8245-D4D0C848B9B9}" type="slidenum">
              <a:rPr lang="en-GB" smtClean="0"/>
              <a:pPr/>
              <a:t>‹#›</a:t>
            </a:fld>
            <a:endParaRPr lang="en-GB" dirty="0"/>
          </a:p>
        </p:txBody>
      </p:sp>
    </p:spTree>
    <p:extLst>
      <p:ext uri="{BB962C8B-B14F-4D97-AF65-F5344CB8AC3E}">
        <p14:creationId xmlns:p14="http://schemas.microsoft.com/office/powerpoint/2010/main" val="506061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ts val="3000"/>
        </a:lnSpc>
        <a:spcBef>
          <a:spcPct val="0"/>
        </a:spcBef>
        <a:buNone/>
        <a:defRPr lang="en-GB" sz="2400" b="1" kern="1200" cap="none" baseline="0" dirty="0">
          <a:solidFill>
            <a:schemeClr val="accent1"/>
          </a:solidFill>
          <a:latin typeface="+mj-lt"/>
          <a:ea typeface="+mj-ea"/>
          <a:cs typeface="Verdana" panose="020B0604030504040204" pitchFamily="34" charset="0"/>
        </a:defRPr>
      </a:lvl1pPr>
    </p:titleStyle>
    <p:bodyStyle>
      <a:lvl1pPr marL="0" indent="0" algn="l" defTabSz="914400" rtl="0" eaLnBrk="1" latinLnBrk="0" hangingPunct="1">
        <a:spcBef>
          <a:spcPts val="0"/>
        </a:spcBef>
        <a:spcAft>
          <a:spcPts val="900"/>
        </a:spcAft>
        <a:buFont typeface="Arial" pitchFamily="34" charset="0"/>
        <a:buNone/>
        <a:defRPr sz="1800" b="0" kern="1200">
          <a:solidFill>
            <a:schemeClr val="accent1"/>
          </a:solidFill>
          <a:latin typeface="+mj-lt"/>
          <a:ea typeface="+mn-ea"/>
          <a:cs typeface="+mn-cs"/>
        </a:defRPr>
      </a:lvl1pPr>
      <a:lvl2pPr marL="0" indent="0" algn="l" defTabSz="914400" rtl="0" eaLnBrk="1" latinLnBrk="0" hangingPunct="1">
        <a:spcBef>
          <a:spcPts val="0"/>
        </a:spcBef>
        <a:spcAft>
          <a:spcPts val="900"/>
        </a:spcAft>
        <a:buClr>
          <a:schemeClr val="accent2"/>
        </a:buClr>
        <a:buFont typeface="Arial" pitchFamily="34" charset="0"/>
        <a:buNone/>
        <a:defRPr sz="1800" kern="1200">
          <a:solidFill>
            <a:schemeClr val="tx1"/>
          </a:solidFill>
          <a:latin typeface="+mj-lt"/>
          <a:ea typeface="+mn-ea"/>
          <a:cs typeface="+mn-cs"/>
        </a:defRPr>
      </a:lvl2pPr>
      <a:lvl3pPr marL="358775" indent="-358775" algn="l" defTabSz="914400" rtl="0" eaLnBrk="1" latinLnBrk="0" hangingPunct="1">
        <a:spcBef>
          <a:spcPts val="0"/>
        </a:spcBef>
        <a:spcAft>
          <a:spcPts val="900"/>
        </a:spcAft>
        <a:buClr>
          <a:schemeClr val="accent2"/>
        </a:buClr>
        <a:buFontTx/>
        <a:buBlip>
          <a:blip r:embed="rId16"/>
        </a:buBlip>
        <a:defRPr sz="1800" kern="1200">
          <a:solidFill>
            <a:schemeClr val="tx1"/>
          </a:solidFill>
          <a:latin typeface="+mj-lt"/>
          <a:ea typeface="+mn-ea"/>
          <a:cs typeface="+mn-cs"/>
        </a:defRPr>
      </a:lvl3pPr>
      <a:lvl4pPr marL="631825" indent="-273050" algn="l" defTabSz="914400" rtl="0" eaLnBrk="1" latinLnBrk="0" hangingPunct="1">
        <a:spcBef>
          <a:spcPts val="0"/>
        </a:spcBef>
        <a:spcAft>
          <a:spcPts val="900"/>
        </a:spcAft>
        <a:buFont typeface="Arial" pitchFamily="34" charset="0"/>
        <a:buChar char="–"/>
        <a:defRPr sz="1800" kern="1200">
          <a:solidFill>
            <a:schemeClr val="tx1"/>
          </a:solidFill>
          <a:latin typeface="+mj-lt"/>
          <a:ea typeface="+mn-ea"/>
          <a:cs typeface="+mn-cs"/>
        </a:defRPr>
      </a:lvl4pPr>
      <a:lvl5pPr marL="804863" indent="-173038" algn="l" defTabSz="914400" rtl="0" eaLnBrk="1" latinLnBrk="0" hangingPunct="1">
        <a:spcBef>
          <a:spcPts val="0"/>
        </a:spcBef>
        <a:spcAft>
          <a:spcPts val="900"/>
        </a:spcAft>
        <a:buFont typeface="Arial"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049">
          <p15:clr>
            <a:srgbClr val="F26B43"/>
          </p15:clr>
        </p15:guide>
        <p15:guide id="2" pos="2880">
          <p15:clr>
            <a:srgbClr val="F26B43"/>
          </p15:clr>
        </p15:guide>
        <p15:guide id="3" orient="horz" pos="845">
          <p15:clr>
            <a:srgbClr val="F26B43"/>
          </p15:clr>
        </p15:guide>
        <p15:guide id="4" orient="horz" pos="550">
          <p15:clr>
            <a:srgbClr val="F26B43"/>
          </p15:clr>
        </p15:guide>
        <p15:guide id="5" orient="horz" pos="3997">
          <p15:clr>
            <a:srgbClr val="F26B43"/>
          </p15:clr>
        </p15:guide>
        <p15:guide id="6" pos="340">
          <p15:clr>
            <a:srgbClr val="F26B43"/>
          </p15:clr>
        </p15:guide>
        <p15:guide id="7" pos="54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30251" y="1665288"/>
            <a:ext cx="10837333" cy="4680000"/>
          </a:xfrm>
          <a:prstGeom prst="rect">
            <a:avLst/>
          </a:prstGeom>
          <a:noFill/>
          <a:ln>
            <a:noFill/>
          </a:ln>
        </p:spPr>
        <p:txBody>
          <a:bodyPr vert="horz" lIns="0" tIns="0" rIns="0" bIns="0" rtlCol="0">
            <a:noAutofit/>
          </a:bodyPr>
          <a:lstStyle/>
          <a:p>
            <a:pPr lvl="0"/>
            <a:r>
              <a:rPr lang="en-US" dirty="0"/>
              <a:t>List level one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Placeholder 1"/>
          <p:cNvSpPr>
            <a:spLocks noGrp="1"/>
          </p:cNvSpPr>
          <p:nvPr>
            <p:ph type="title"/>
          </p:nvPr>
        </p:nvSpPr>
        <p:spPr>
          <a:xfrm>
            <a:off x="730251" y="873126"/>
            <a:ext cx="10820887" cy="455160"/>
          </a:xfrm>
          <a:prstGeom prst="rect">
            <a:avLst/>
          </a:prstGeom>
        </p:spPr>
        <p:txBody>
          <a:bodyPr vert="horz" lIns="0" tIns="0" rIns="0" bIns="0" rtlCol="0" anchor="t">
            <a:noAutofit/>
          </a:bodyPr>
          <a:lstStyle/>
          <a:p>
            <a:r>
              <a:rPr lang="en-US" dirty="0"/>
              <a:t>Click to edit master title style</a:t>
            </a:r>
            <a:endParaRPr lang="en-GB" dirty="0"/>
          </a:p>
        </p:txBody>
      </p:sp>
      <p:pic>
        <p:nvPicPr>
          <p:cNvPr id="6" name="Picture 5"/>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1" y="1"/>
            <a:ext cx="2578849" cy="873125"/>
          </a:xfrm>
          <a:prstGeom prst="rect">
            <a:avLst/>
          </a:prstGeom>
        </p:spPr>
      </p:pic>
      <p:sp>
        <p:nvSpPr>
          <p:cNvPr id="8" name="Slide Number Placeholder 5"/>
          <p:cNvSpPr>
            <a:spLocks noGrp="1"/>
          </p:cNvSpPr>
          <p:nvPr>
            <p:ph type="sldNum" sz="quarter" idx="4"/>
          </p:nvPr>
        </p:nvSpPr>
        <p:spPr>
          <a:xfrm>
            <a:off x="10876800" y="6507117"/>
            <a:ext cx="672000" cy="213101"/>
          </a:xfrm>
          <a:prstGeom prst="rect">
            <a:avLst/>
          </a:prstGeom>
        </p:spPr>
        <p:txBody>
          <a:bodyPr lIns="0" tIns="0" rIns="0" bIns="0"/>
          <a:lstStyle>
            <a:lvl1pPr algn="r">
              <a:defRPr sz="1000">
                <a:solidFill>
                  <a:schemeClr val="accent2"/>
                </a:solidFill>
              </a:defRPr>
            </a:lvl1pPr>
          </a:lstStyle>
          <a:p>
            <a:fld id="{6FE9439A-A3D1-4657-8245-D4D0C848B9B9}" type="slidenum">
              <a:rPr lang="en-GB" smtClean="0">
                <a:solidFill>
                  <a:srgbClr val="6E2B62"/>
                </a:solidFill>
              </a:rPr>
              <a:pPr/>
              <a:t>‹#›</a:t>
            </a:fld>
            <a:endParaRPr lang="en-GB" dirty="0">
              <a:solidFill>
                <a:srgbClr val="6E2B62"/>
              </a:solidFill>
            </a:endParaRPr>
          </a:p>
        </p:txBody>
      </p:sp>
    </p:spTree>
    <p:extLst>
      <p:ext uri="{BB962C8B-B14F-4D97-AF65-F5344CB8AC3E}">
        <p14:creationId xmlns:p14="http://schemas.microsoft.com/office/powerpoint/2010/main" val="106763237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hf hdr="0" ftr="0" dt="0"/>
  <p:txStyles>
    <p:titleStyle>
      <a:lvl1pPr algn="l" defTabSz="914400" rtl="0" eaLnBrk="1" latinLnBrk="0" hangingPunct="1">
        <a:lnSpc>
          <a:spcPts val="3000"/>
        </a:lnSpc>
        <a:spcBef>
          <a:spcPct val="0"/>
        </a:spcBef>
        <a:buNone/>
        <a:defRPr lang="en-GB" sz="2400" b="1" kern="1200" cap="none" baseline="0" dirty="0">
          <a:solidFill>
            <a:schemeClr val="accent1"/>
          </a:solidFill>
          <a:latin typeface="+mj-lt"/>
          <a:ea typeface="+mj-ea"/>
          <a:cs typeface="Verdana" panose="020B0604030504040204" pitchFamily="34" charset="0"/>
        </a:defRPr>
      </a:lvl1pPr>
    </p:titleStyle>
    <p:bodyStyle>
      <a:lvl1pPr marL="0" indent="0" algn="l" defTabSz="914400" rtl="0" eaLnBrk="1" latinLnBrk="0" hangingPunct="1">
        <a:spcBef>
          <a:spcPts val="0"/>
        </a:spcBef>
        <a:spcAft>
          <a:spcPts val="900"/>
        </a:spcAft>
        <a:buFont typeface="Arial" pitchFamily="34" charset="0"/>
        <a:buNone/>
        <a:defRPr sz="1800" b="0" kern="1200">
          <a:solidFill>
            <a:schemeClr val="accent1"/>
          </a:solidFill>
          <a:latin typeface="+mj-lt"/>
          <a:ea typeface="+mn-ea"/>
          <a:cs typeface="+mn-cs"/>
        </a:defRPr>
      </a:lvl1pPr>
      <a:lvl2pPr marL="0" indent="0" algn="l" defTabSz="914400" rtl="0" eaLnBrk="1" latinLnBrk="0" hangingPunct="1">
        <a:spcBef>
          <a:spcPts val="0"/>
        </a:spcBef>
        <a:spcAft>
          <a:spcPts val="900"/>
        </a:spcAft>
        <a:buClr>
          <a:schemeClr val="accent2"/>
        </a:buClr>
        <a:buFont typeface="Arial" pitchFamily="34" charset="0"/>
        <a:buNone/>
        <a:defRPr sz="1800" kern="1200">
          <a:solidFill>
            <a:schemeClr val="tx1"/>
          </a:solidFill>
          <a:latin typeface="+mj-lt"/>
          <a:ea typeface="+mn-ea"/>
          <a:cs typeface="+mn-cs"/>
        </a:defRPr>
      </a:lvl2pPr>
      <a:lvl3pPr marL="358775" indent="-358775" algn="l" defTabSz="914400" rtl="0" eaLnBrk="1" latinLnBrk="0" hangingPunct="1">
        <a:spcBef>
          <a:spcPts val="0"/>
        </a:spcBef>
        <a:spcAft>
          <a:spcPts val="900"/>
        </a:spcAft>
        <a:buClr>
          <a:schemeClr val="accent2"/>
        </a:buClr>
        <a:buFontTx/>
        <a:buBlip>
          <a:blip r:embed="rId17"/>
        </a:buBlip>
        <a:defRPr sz="1800" kern="1200">
          <a:solidFill>
            <a:schemeClr val="tx1"/>
          </a:solidFill>
          <a:latin typeface="+mj-lt"/>
          <a:ea typeface="+mn-ea"/>
          <a:cs typeface="+mn-cs"/>
        </a:defRPr>
      </a:lvl3pPr>
      <a:lvl4pPr marL="631825" indent="-273050" algn="l" defTabSz="914400" rtl="0" eaLnBrk="1" latinLnBrk="0" hangingPunct="1">
        <a:spcBef>
          <a:spcPts val="0"/>
        </a:spcBef>
        <a:spcAft>
          <a:spcPts val="900"/>
        </a:spcAft>
        <a:buFont typeface="Arial" pitchFamily="34" charset="0"/>
        <a:buChar char="–"/>
        <a:defRPr sz="1800" kern="1200">
          <a:solidFill>
            <a:schemeClr val="tx1"/>
          </a:solidFill>
          <a:latin typeface="+mj-lt"/>
          <a:ea typeface="+mn-ea"/>
          <a:cs typeface="+mn-cs"/>
        </a:defRPr>
      </a:lvl4pPr>
      <a:lvl5pPr marL="804863" indent="-173038" algn="l" defTabSz="914400" rtl="0" eaLnBrk="1" latinLnBrk="0" hangingPunct="1">
        <a:spcBef>
          <a:spcPts val="0"/>
        </a:spcBef>
        <a:spcAft>
          <a:spcPts val="900"/>
        </a:spcAft>
        <a:buFont typeface="Arial"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049">
          <p15:clr>
            <a:srgbClr val="F26B43"/>
          </p15:clr>
        </p15:guide>
        <p15:guide id="2" pos="2880">
          <p15:clr>
            <a:srgbClr val="F26B43"/>
          </p15:clr>
        </p15:guide>
        <p15:guide id="3" orient="horz" pos="845">
          <p15:clr>
            <a:srgbClr val="F26B43"/>
          </p15:clr>
        </p15:guide>
        <p15:guide id="4" orient="horz" pos="550">
          <p15:clr>
            <a:srgbClr val="F26B43"/>
          </p15:clr>
        </p15:guide>
        <p15:guide id="5" orient="horz" pos="3997">
          <p15:clr>
            <a:srgbClr val="F26B43"/>
          </p15:clr>
        </p15:guide>
        <p15:guide id="6" pos="340">
          <p15:clr>
            <a:srgbClr val="F26B43"/>
          </p15:clr>
        </p15:guide>
        <p15:guide id="7" pos="546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8DF9FF-1310-42C8-961B-E7482F3E89A1}" type="datetimeFigureOut">
              <a:rPr lang="en-GB" smtClean="0"/>
              <a:pPr/>
              <a:t>07/02/2019</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7476DB-0B09-412A-88CF-8B5D9B829957}" type="slidenum">
              <a:rPr lang="en-GB" smtClean="0"/>
              <a:pPr/>
              <a:t>‹#›</a:t>
            </a:fld>
            <a:endParaRPr lang="en-GB"/>
          </a:p>
        </p:txBody>
      </p:sp>
    </p:spTree>
    <p:extLst>
      <p:ext uri="{BB962C8B-B14F-4D97-AF65-F5344CB8AC3E}">
        <p14:creationId xmlns:p14="http://schemas.microsoft.com/office/powerpoint/2010/main" val="181367358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gif"/><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40.xml"/><Relationship Id="rId6" Type="http://schemas.openxmlformats.org/officeDocument/2006/relationships/image" Target="../media/image54.jpe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5.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51.xml.rels><?xml version="1.0" encoding="UTF-8" standalone="yes"?>
<Relationships xmlns="http://schemas.openxmlformats.org/package/2006/relationships"><Relationship Id="rId8" Type="http://schemas.openxmlformats.org/officeDocument/2006/relationships/image" Target="../media/image73.emf"/><Relationship Id="rId3" Type="http://schemas.openxmlformats.org/officeDocument/2006/relationships/image" Target="../media/image68.emf"/><Relationship Id="rId7" Type="http://schemas.openxmlformats.org/officeDocument/2006/relationships/image" Target="../media/image72.emf"/><Relationship Id="rId2" Type="http://schemas.openxmlformats.org/officeDocument/2006/relationships/image" Target="../media/image67.emf"/><Relationship Id="rId1" Type="http://schemas.openxmlformats.org/officeDocument/2006/relationships/slideLayout" Target="../slideLayouts/slideLayout45.xml"/><Relationship Id="rId6" Type="http://schemas.openxmlformats.org/officeDocument/2006/relationships/image" Target="../media/image71.emf"/><Relationship Id="rId5" Type="http://schemas.openxmlformats.org/officeDocument/2006/relationships/image" Target="../media/image70.emf"/><Relationship Id="rId4" Type="http://schemas.openxmlformats.org/officeDocument/2006/relationships/image" Target="../media/image69.emf"/><Relationship Id="rId9" Type="http://schemas.openxmlformats.org/officeDocument/2006/relationships/image" Target="../media/image74.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4.xml"/></Relationships>
</file>

<file path=ppt/slides/_rels/slide6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5.xml"/></Relationships>
</file>

<file path=ppt/slides/_rels/slide6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4.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6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23.pn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C13D-B53F-420B-9B72-D8FD705D7232}"/>
              </a:ext>
            </a:extLst>
          </p:cNvPr>
          <p:cNvSpPr>
            <a:spLocks noGrp="1"/>
          </p:cNvSpPr>
          <p:nvPr>
            <p:ph type="ctrTitle"/>
          </p:nvPr>
        </p:nvSpPr>
        <p:spPr>
          <a:xfrm>
            <a:off x="580696" y="740971"/>
            <a:ext cx="11161983" cy="2459229"/>
          </a:xfrm>
        </p:spPr>
        <p:txBody>
          <a:bodyPr>
            <a:normAutofit fontScale="90000"/>
          </a:bodyPr>
          <a:lstStyle/>
          <a:p>
            <a:pPr>
              <a:lnSpc>
                <a:spcPct val="100000"/>
              </a:lnSpc>
            </a:pPr>
            <a:b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br>
            <a: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t>A palliative approach to multiple sclerosis: Benefits and barriers to care</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Subtitle 2">
            <a:extLst>
              <a:ext uri="{FF2B5EF4-FFF2-40B4-BE49-F238E27FC236}">
                <a16:creationId xmlns:a16="http://schemas.microsoft.com/office/drawing/2014/main" id="{C1C1EC42-992A-48C3-A125-14B080144033}"/>
              </a:ext>
            </a:extLst>
          </p:cNvPr>
          <p:cNvSpPr>
            <a:spLocks noGrp="1"/>
          </p:cNvSpPr>
          <p:nvPr>
            <p:ph type="subTitle" idx="1"/>
          </p:nvPr>
        </p:nvSpPr>
        <p:spPr>
          <a:xfrm>
            <a:off x="3891454" y="2624569"/>
            <a:ext cx="4007072" cy="765009"/>
          </a:xfrm>
        </p:spPr>
        <p:txBody>
          <a:bodyPr>
            <a:normAutofit/>
          </a:bodyPr>
          <a:lstStyle/>
          <a:p>
            <a:r>
              <a:rPr lang="en-GB" sz="3200" dirty="0">
                <a:solidFill>
                  <a:srgbClr val="414042"/>
                </a:solidFill>
                <a:latin typeface="Calibri" panose="020F0502020204030204" pitchFamily="34" charset="0"/>
                <a:ea typeface="Calibri" panose="020F0502020204030204" pitchFamily="34" charset="0"/>
                <a:cs typeface="Times New Roman" panose="02020603050405020304" pitchFamily="18" charset="0"/>
              </a:rPr>
              <a:t>Monday 30 April 2018</a:t>
            </a:r>
            <a:endParaRPr lang="en-GB" sz="3200" dirty="0">
              <a:solidFill>
                <a:srgbClr val="414042"/>
              </a:solidFill>
            </a:endParaRPr>
          </a:p>
        </p:txBody>
      </p:sp>
      <p:sp>
        <p:nvSpPr>
          <p:cNvPr id="20" name="Subtitle 2">
            <a:extLst>
              <a:ext uri="{FF2B5EF4-FFF2-40B4-BE49-F238E27FC236}">
                <a16:creationId xmlns:a16="http://schemas.microsoft.com/office/drawing/2014/main" id="{BF9F5C6F-093C-4E63-821C-91CCFF63BEEE}"/>
              </a:ext>
            </a:extLst>
          </p:cNvPr>
          <p:cNvSpPr txBox="1">
            <a:spLocks/>
          </p:cNvSpPr>
          <p:nvPr/>
        </p:nvSpPr>
        <p:spPr>
          <a:xfrm>
            <a:off x="1055365" y="5821977"/>
            <a:ext cx="2277459" cy="7650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800" dirty="0">
                <a:solidFill>
                  <a:srgbClr val="0065BD"/>
                </a:solidFill>
                <a:latin typeface="Calibri" panose="020F0502020204030204" pitchFamily="34" charset="0"/>
                <a:cs typeface="Times New Roman" panose="02020603050405020304" pitchFamily="18" charset="0"/>
              </a:rPr>
              <a:t>#</a:t>
            </a:r>
            <a:r>
              <a:rPr lang="en-GB" sz="2800" dirty="0" err="1">
                <a:solidFill>
                  <a:srgbClr val="0065BD"/>
                </a:solidFill>
                <a:latin typeface="Calibri" panose="020F0502020204030204" pitchFamily="34" charset="0"/>
                <a:cs typeface="Times New Roman" panose="02020603050405020304" pitchFamily="18" charset="0"/>
              </a:rPr>
              <a:t>MSPallCare</a:t>
            </a:r>
            <a:endParaRPr lang="en-GB" sz="2800" dirty="0">
              <a:solidFill>
                <a:srgbClr val="0065BD"/>
              </a:solidFill>
            </a:endParaRPr>
          </a:p>
        </p:txBody>
      </p:sp>
      <p:pic>
        <p:nvPicPr>
          <p:cNvPr id="24" name="Picture 23" descr="Image result for twitter">
            <a:extLst>
              <a:ext uri="{FF2B5EF4-FFF2-40B4-BE49-F238E27FC236}">
                <a16:creationId xmlns:a16="http://schemas.microsoft.com/office/drawing/2014/main" id="{F33FEDF6-DA11-4AA3-BDAF-FCCD853BC85E}"/>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580696" y="5796078"/>
            <a:ext cx="571500" cy="479425"/>
          </a:xfrm>
          <a:prstGeom prst="rect">
            <a:avLst/>
          </a:prstGeom>
          <a:noFill/>
          <a:ln>
            <a:noFill/>
          </a:ln>
          <a:extLst>
            <a:ext uri="{53640926-AAD7-44D8-BBD7-CCE9431645EC}">
              <a14:shadowObscured xmlns:a14="http://schemas.microsoft.com/office/drawing/2010/main"/>
            </a:ext>
          </a:extLst>
        </p:spPr>
      </p:pic>
      <p:pic>
        <p:nvPicPr>
          <p:cNvPr id="8" name="Picture 7" descr="C:\Users\craig.harrison\Desktop\Marie Curie logo.png">
            <a:extLst>
              <a:ext uri="{FF2B5EF4-FFF2-40B4-BE49-F238E27FC236}">
                <a16:creationId xmlns:a16="http://schemas.microsoft.com/office/drawing/2014/main" id="{AFC57CCD-3720-4D74-986F-72C2818DE4B4}"/>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6335113" y="3250998"/>
            <a:ext cx="2324100" cy="3024505"/>
          </a:xfrm>
          <a:prstGeom prst="rect">
            <a:avLst/>
          </a:prstGeom>
          <a:noFill/>
          <a:ln>
            <a:noFill/>
          </a:ln>
          <a:extLst>
            <a:ext uri="{53640926-AAD7-44D8-BBD7-CCE9431645EC}">
              <a14:shadowObscured xmlns:a14="http://schemas.microsoft.com/office/drawing/2010/main"/>
            </a:ext>
          </a:extLst>
        </p:spPr>
      </p:pic>
      <p:pic>
        <p:nvPicPr>
          <p:cNvPr id="9" name="Picture 8" descr="MS Society NI">
            <a:extLst>
              <a:ext uri="{FF2B5EF4-FFF2-40B4-BE49-F238E27FC236}">
                <a16:creationId xmlns:a16="http://schemas.microsoft.com/office/drawing/2014/main" id="{505EE9E2-EE4C-4E49-9455-E438D8EC117B}"/>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3440497" y="3953943"/>
            <a:ext cx="2486025" cy="23215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24995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618597" y="1270152"/>
            <a:ext cx="6768270" cy="3852423"/>
          </a:xfrm>
          <a:prstGeom prst="rect">
            <a:avLst/>
          </a:prstGeom>
        </p:spPr>
      </p:pic>
      <p:sp>
        <p:nvSpPr>
          <p:cNvPr id="12" name="Title 1"/>
          <p:cNvSpPr>
            <a:spLocks noGrp="1"/>
          </p:cNvSpPr>
          <p:nvPr>
            <p:ph type="title"/>
          </p:nvPr>
        </p:nvSpPr>
        <p:spPr/>
        <p:txBody>
          <a:bodyPr/>
          <a:lstStyle/>
          <a:p>
            <a:r>
              <a:rPr lang="en-GB" dirty="0"/>
              <a:t>Myelin damage</a:t>
            </a:r>
          </a:p>
        </p:txBody>
      </p:sp>
      <p:sp>
        <p:nvSpPr>
          <p:cNvPr id="18" name="Freeform 17"/>
          <p:cNvSpPr/>
          <p:nvPr/>
        </p:nvSpPr>
        <p:spPr>
          <a:xfrm>
            <a:off x="6718253" y="2975279"/>
            <a:ext cx="445234" cy="340376"/>
          </a:xfrm>
          <a:custGeom>
            <a:avLst/>
            <a:gdLst>
              <a:gd name="connsiteX0" fmla="*/ 274031 w 445234"/>
              <a:gd name="connsiteY0" fmla="*/ 245186 h 340376"/>
              <a:gd name="connsiteX1" fmla="*/ 302877 w 445234"/>
              <a:gd name="connsiteY1" fmla="*/ 239417 h 340376"/>
              <a:gd name="connsiteX2" fmla="*/ 311530 w 445234"/>
              <a:gd name="connsiteY2" fmla="*/ 236532 h 340376"/>
              <a:gd name="connsiteX3" fmla="*/ 320184 w 445234"/>
              <a:gd name="connsiteY3" fmla="*/ 230763 h 340376"/>
              <a:gd name="connsiteX4" fmla="*/ 346145 w 445234"/>
              <a:gd name="connsiteY4" fmla="*/ 216340 h 340376"/>
              <a:gd name="connsiteX5" fmla="*/ 354799 w 445234"/>
              <a:gd name="connsiteY5" fmla="*/ 207687 h 340376"/>
              <a:gd name="connsiteX6" fmla="*/ 363452 w 445234"/>
              <a:gd name="connsiteY6" fmla="*/ 201918 h 340376"/>
              <a:gd name="connsiteX7" fmla="*/ 369221 w 445234"/>
              <a:gd name="connsiteY7" fmla="*/ 196148 h 340376"/>
              <a:gd name="connsiteX8" fmla="*/ 386528 w 445234"/>
              <a:gd name="connsiteY8" fmla="*/ 184610 h 340376"/>
              <a:gd name="connsiteX9" fmla="*/ 392298 w 445234"/>
              <a:gd name="connsiteY9" fmla="*/ 175957 h 340376"/>
              <a:gd name="connsiteX10" fmla="*/ 395182 w 445234"/>
              <a:gd name="connsiteY10" fmla="*/ 167303 h 340376"/>
              <a:gd name="connsiteX11" fmla="*/ 403836 w 445234"/>
              <a:gd name="connsiteY11" fmla="*/ 161534 h 340376"/>
              <a:gd name="connsiteX12" fmla="*/ 415374 w 445234"/>
              <a:gd name="connsiteY12" fmla="*/ 147111 h 340376"/>
              <a:gd name="connsiteX13" fmla="*/ 421143 w 445234"/>
              <a:gd name="connsiteY13" fmla="*/ 138458 h 340376"/>
              <a:gd name="connsiteX14" fmla="*/ 429797 w 445234"/>
              <a:gd name="connsiteY14" fmla="*/ 129804 h 340376"/>
              <a:gd name="connsiteX15" fmla="*/ 441335 w 445234"/>
              <a:gd name="connsiteY15" fmla="*/ 112497 h 340376"/>
              <a:gd name="connsiteX16" fmla="*/ 441335 w 445234"/>
              <a:gd name="connsiteY16" fmla="*/ 69229 h 340376"/>
              <a:gd name="connsiteX17" fmla="*/ 432681 w 445234"/>
              <a:gd name="connsiteY17" fmla="*/ 43268 h 340376"/>
              <a:gd name="connsiteX18" fmla="*/ 424028 w 445234"/>
              <a:gd name="connsiteY18" fmla="*/ 37499 h 340376"/>
              <a:gd name="connsiteX19" fmla="*/ 418258 w 445234"/>
              <a:gd name="connsiteY19" fmla="*/ 31730 h 340376"/>
              <a:gd name="connsiteX20" fmla="*/ 415374 w 445234"/>
              <a:gd name="connsiteY20" fmla="*/ 23076 h 340376"/>
              <a:gd name="connsiteX21" fmla="*/ 398067 w 445234"/>
              <a:gd name="connsiteY21" fmla="*/ 14422 h 340376"/>
              <a:gd name="connsiteX22" fmla="*/ 369221 w 445234"/>
              <a:gd name="connsiteY22" fmla="*/ 0 h 340376"/>
              <a:gd name="connsiteX23" fmla="*/ 314415 w 445234"/>
              <a:gd name="connsiteY23" fmla="*/ 14422 h 340376"/>
              <a:gd name="connsiteX24" fmla="*/ 305761 w 445234"/>
              <a:gd name="connsiteY24" fmla="*/ 20191 h 340376"/>
              <a:gd name="connsiteX25" fmla="*/ 297108 w 445234"/>
              <a:gd name="connsiteY25" fmla="*/ 25960 h 340376"/>
              <a:gd name="connsiteX26" fmla="*/ 294223 w 445234"/>
              <a:gd name="connsiteY26" fmla="*/ 34614 h 340376"/>
              <a:gd name="connsiteX27" fmla="*/ 276916 w 445234"/>
              <a:gd name="connsiteY27" fmla="*/ 43268 h 340376"/>
              <a:gd name="connsiteX28" fmla="*/ 227879 w 445234"/>
              <a:gd name="connsiteY28" fmla="*/ 40383 h 340376"/>
              <a:gd name="connsiteX29" fmla="*/ 210571 w 445234"/>
              <a:gd name="connsiteY29" fmla="*/ 34614 h 340376"/>
              <a:gd name="connsiteX30" fmla="*/ 201918 w 445234"/>
              <a:gd name="connsiteY30" fmla="*/ 31730 h 340376"/>
              <a:gd name="connsiteX31" fmla="*/ 196149 w 445234"/>
              <a:gd name="connsiteY31" fmla="*/ 25960 h 340376"/>
              <a:gd name="connsiteX32" fmla="*/ 187495 w 445234"/>
              <a:gd name="connsiteY32" fmla="*/ 23076 h 340376"/>
              <a:gd name="connsiteX33" fmla="*/ 178841 w 445234"/>
              <a:gd name="connsiteY33" fmla="*/ 11538 h 340376"/>
              <a:gd name="connsiteX34" fmla="*/ 170188 w 445234"/>
              <a:gd name="connsiteY34" fmla="*/ 8653 h 340376"/>
              <a:gd name="connsiteX35" fmla="*/ 144227 w 445234"/>
              <a:gd name="connsiteY35" fmla="*/ 2884 h 340376"/>
              <a:gd name="connsiteX36" fmla="*/ 95190 w 445234"/>
              <a:gd name="connsiteY36" fmla="*/ 5769 h 340376"/>
              <a:gd name="connsiteX37" fmla="*/ 86536 w 445234"/>
              <a:gd name="connsiteY37" fmla="*/ 8653 h 340376"/>
              <a:gd name="connsiteX38" fmla="*/ 77882 w 445234"/>
              <a:gd name="connsiteY38" fmla="*/ 17307 h 340376"/>
              <a:gd name="connsiteX39" fmla="*/ 69229 w 445234"/>
              <a:gd name="connsiteY39" fmla="*/ 23076 h 340376"/>
              <a:gd name="connsiteX40" fmla="*/ 66344 w 445234"/>
              <a:gd name="connsiteY40" fmla="*/ 31730 h 340376"/>
              <a:gd name="connsiteX41" fmla="*/ 60575 w 445234"/>
              <a:gd name="connsiteY41" fmla="*/ 40383 h 340376"/>
              <a:gd name="connsiteX42" fmla="*/ 54806 w 445234"/>
              <a:gd name="connsiteY42" fmla="*/ 57690 h 340376"/>
              <a:gd name="connsiteX43" fmla="*/ 57691 w 445234"/>
              <a:gd name="connsiteY43" fmla="*/ 92305 h 340376"/>
              <a:gd name="connsiteX44" fmla="*/ 60575 w 445234"/>
              <a:gd name="connsiteY44" fmla="*/ 112497 h 340376"/>
              <a:gd name="connsiteX45" fmla="*/ 57691 w 445234"/>
              <a:gd name="connsiteY45" fmla="*/ 138458 h 340376"/>
              <a:gd name="connsiteX46" fmla="*/ 40383 w 445234"/>
              <a:gd name="connsiteY46" fmla="*/ 149996 h 340376"/>
              <a:gd name="connsiteX47" fmla="*/ 31730 w 445234"/>
              <a:gd name="connsiteY47" fmla="*/ 155765 h 340376"/>
              <a:gd name="connsiteX48" fmla="*/ 23076 w 445234"/>
              <a:gd name="connsiteY48" fmla="*/ 161534 h 340376"/>
              <a:gd name="connsiteX49" fmla="*/ 23076 w 445234"/>
              <a:gd name="connsiteY49" fmla="*/ 187495 h 340376"/>
              <a:gd name="connsiteX50" fmla="*/ 20192 w 445234"/>
              <a:gd name="connsiteY50" fmla="*/ 213456 h 340376"/>
              <a:gd name="connsiteX51" fmla="*/ 17307 w 445234"/>
              <a:gd name="connsiteY51" fmla="*/ 259608 h 340376"/>
              <a:gd name="connsiteX52" fmla="*/ 8653 w 445234"/>
              <a:gd name="connsiteY52" fmla="*/ 288454 h 340376"/>
              <a:gd name="connsiteX53" fmla="*/ 5769 w 445234"/>
              <a:gd name="connsiteY53" fmla="*/ 297107 h 340376"/>
              <a:gd name="connsiteX54" fmla="*/ 2884 w 445234"/>
              <a:gd name="connsiteY54" fmla="*/ 305761 h 340376"/>
              <a:gd name="connsiteX55" fmla="*/ 0 w 445234"/>
              <a:gd name="connsiteY55" fmla="*/ 317299 h 340376"/>
              <a:gd name="connsiteX56" fmla="*/ 2884 w 445234"/>
              <a:gd name="connsiteY56" fmla="*/ 337491 h 340376"/>
              <a:gd name="connsiteX57" fmla="*/ 11538 w 445234"/>
              <a:gd name="connsiteY57" fmla="*/ 340376 h 340376"/>
              <a:gd name="connsiteX58" fmla="*/ 49037 w 445234"/>
              <a:gd name="connsiteY58" fmla="*/ 337491 h 340376"/>
              <a:gd name="connsiteX59" fmla="*/ 57691 w 445234"/>
              <a:gd name="connsiteY59" fmla="*/ 331722 h 340376"/>
              <a:gd name="connsiteX60" fmla="*/ 98074 w 445234"/>
              <a:gd name="connsiteY60" fmla="*/ 325953 h 340376"/>
              <a:gd name="connsiteX61" fmla="*/ 112497 w 445234"/>
              <a:gd name="connsiteY61" fmla="*/ 323068 h 340376"/>
              <a:gd name="connsiteX62" fmla="*/ 132689 w 445234"/>
              <a:gd name="connsiteY62" fmla="*/ 320184 h 340376"/>
              <a:gd name="connsiteX63" fmla="*/ 141342 w 445234"/>
              <a:gd name="connsiteY63" fmla="*/ 314415 h 340376"/>
              <a:gd name="connsiteX64" fmla="*/ 164419 w 445234"/>
              <a:gd name="connsiteY64" fmla="*/ 308646 h 340376"/>
              <a:gd name="connsiteX65" fmla="*/ 173072 w 445234"/>
              <a:gd name="connsiteY65" fmla="*/ 305761 h 340376"/>
              <a:gd name="connsiteX66" fmla="*/ 199033 w 445234"/>
              <a:gd name="connsiteY66" fmla="*/ 299992 h 340376"/>
              <a:gd name="connsiteX67" fmla="*/ 216340 w 445234"/>
              <a:gd name="connsiteY67" fmla="*/ 294223 h 340376"/>
              <a:gd name="connsiteX68" fmla="*/ 233648 w 445234"/>
              <a:gd name="connsiteY68" fmla="*/ 288454 h 340376"/>
              <a:gd name="connsiteX69" fmla="*/ 242301 w 445234"/>
              <a:gd name="connsiteY69" fmla="*/ 285569 h 340376"/>
              <a:gd name="connsiteX70" fmla="*/ 259609 w 445234"/>
              <a:gd name="connsiteY70" fmla="*/ 276916 h 340376"/>
              <a:gd name="connsiteX71" fmla="*/ 276916 w 445234"/>
              <a:gd name="connsiteY71" fmla="*/ 268262 h 340376"/>
              <a:gd name="connsiteX72" fmla="*/ 285569 w 445234"/>
              <a:gd name="connsiteY72" fmla="*/ 262493 h 340376"/>
              <a:gd name="connsiteX73" fmla="*/ 274031 w 445234"/>
              <a:gd name="connsiteY73" fmla="*/ 245186 h 34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45234" h="340376">
                <a:moveTo>
                  <a:pt x="274031" y="245186"/>
                </a:moveTo>
                <a:cubicBezTo>
                  <a:pt x="276916" y="241340"/>
                  <a:pt x="290836" y="242857"/>
                  <a:pt x="302877" y="239417"/>
                </a:cubicBezTo>
                <a:cubicBezTo>
                  <a:pt x="305800" y="238582"/>
                  <a:pt x="308811" y="237892"/>
                  <a:pt x="311530" y="236532"/>
                </a:cubicBezTo>
                <a:cubicBezTo>
                  <a:pt x="314631" y="234981"/>
                  <a:pt x="317083" y="232313"/>
                  <a:pt x="320184" y="230763"/>
                </a:cubicBezTo>
                <a:cubicBezTo>
                  <a:pt x="334694" y="223508"/>
                  <a:pt x="327954" y="234529"/>
                  <a:pt x="346145" y="216340"/>
                </a:cubicBezTo>
                <a:cubicBezTo>
                  <a:pt x="349030" y="213456"/>
                  <a:pt x="351665" y="210298"/>
                  <a:pt x="354799" y="207687"/>
                </a:cubicBezTo>
                <a:cubicBezTo>
                  <a:pt x="357462" y="205468"/>
                  <a:pt x="360745" y="204084"/>
                  <a:pt x="363452" y="201918"/>
                </a:cubicBezTo>
                <a:cubicBezTo>
                  <a:pt x="365576" y="200219"/>
                  <a:pt x="367045" y="197780"/>
                  <a:pt x="369221" y="196148"/>
                </a:cubicBezTo>
                <a:cubicBezTo>
                  <a:pt x="374768" y="191988"/>
                  <a:pt x="386528" y="184610"/>
                  <a:pt x="386528" y="184610"/>
                </a:cubicBezTo>
                <a:cubicBezTo>
                  <a:pt x="388451" y="181726"/>
                  <a:pt x="390748" y="179058"/>
                  <a:pt x="392298" y="175957"/>
                </a:cubicBezTo>
                <a:cubicBezTo>
                  <a:pt x="393658" y="173237"/>
                  <a:pt x="393283" y="169677"/>
                  <a:pt x="395182" y="167303"/>
                </a:cubicBezTo>
                <a:cubicBezTo>
                  <a:pt x="397348" y="164596"/>
                  <a:pt x="400951" y="163457"/>
                  <a:pt x="403836" y="161534"/>
                </a:cubicBezTo>
                <a:cubicBezTo>
                  <a:pt x="409450" y="144688"/>
                  <a:pt x="402327" y="160157"/>
                  <a:pt x="415374" y="147111"/>
                </a:cubicBezTo>
                <a:cubicBezTo>
                  <a:pt x="417825" y="144660"/>
                  <a:pt x="418924" y="141121"/>
                  <a:pt x="421143" y="138458"/>
                </a:cubicBezTo>
                <a:cubicBezTo>
                  <a:pt x="423755" y="135324"/>
                  <a:pt x="427292" y="133024"/>
                  <a:pt x="429797" y="129804"/>
                </a:cubicBezTo>
                <a:cubicBezTo>
                  <a:pt x="434054" y="124331"/>
                  <a:pt x="441335" y="112497"/>
                  <a:pt x="441335" y="112497"/>
                </a:cubicBezTo>
                <a:cubicBezTo>
                  <a:pt x="447673" y="93477"/>
                  <a:pt x="445256" y="104519"/>
                  <a:pt x="441335" y="69229"/>
                </a:cubicBezTo>
                <a:cubicBezTo>
                  <a:pt x="440126" y="58350"/>
                  <a:pt x="440363" y="50950"/>
                  <a:pt x="432681" y="43268"/>
                </a:cubicBezTo>
                <a:cubicBezTo>
                  <a:pt x="430230" y="40817"/>
                  <a:pt x="426735" y="39665"/>
                  <a:pt x="424028" y="37499"/>
                </a:cubicBezTo>
                <a:cubicBezTo>
                  <a:pt x="421904" y="35800"/>
                  <a:pt x="420181" y="33653"/>
                  <a:pt x="418258" y="31730"/>
                </a:cubicBezTo>
                <a:cubicBezTo>
                  <a:pt x="417297" y="28845"/>
                  <a:pt x="417273" y="25450"/>
                  <a:pt x="415374" y="23076"/>
                </a:cubicBezTo>
                <a:cubicBezTo>
                  <a:pt x="409230" y="15395"/>
                  <a:pt x="405589" y="18601"/>
                  <a:pt x="398067" y="14422"/>
                </a:cubicBezTo>
                <a:cubicBezTo>
                  <a:pt x="369972" y="-1187"/>
                  <a:pt x="391767" y="5636"/>
                  <a:pt x="369221" y="0"/>
                </a:cubicBezTo>
                <a:cubicBezTo>
                  <a:pt x="324808" y="3416"/>
                  <a:pt x="342154" y="-4070"/>
                  <a:pt x="314415" y="14422"/>
                </a:cubicBezTo>
                <a:lnTo>
                  <a:pt x="305761" y="20191"/>
                </a:lnTo>
                <a:lnTo>
                  <a:pt x="297108" y="25960"/>
                </a:lnTo>
                <a:cubicBezTo>
                  <a:pt x="296146" y="28845"/>
                  <a:pt x="296123" y="32240"/>
                  <a:pt x="294223" y="34614"/>
                </a:cubicBezTo>
                <a:cubicBezTo>
                  <a:pt x="290157" y="39696"/>
                  <a:pt x="282616" y="41368"/>
                  <a:pt x="276916" y="43268"/>
                </a:cubicBezTo>
                <a:cubicBezTo>
                  <a:pt x="260570" y="42306"/>
                  <a:pt x="244115" y="42501"/>
                  <a:pt x="227879" y="40383"/>
                </a:cubicBezTo>
                <a:cubicBezTo>
                  <a:pt x="221849" y="39596"/>
                  <a:pt x="216340" y="36537"/>
                  <a:pt x="210571" y="34614"/>
                </a:cubicBezTo>
                <a:lnTo>
                  <a:pt x="201918" y="31730"/>
                </a:lnTo>
                <a:cubicBezTo>
                  <a:pt x="199995" y="29807"/>
                  <a:pt x="198481" y="27359"/>
                  <a:pt x="196149" y="25960"/>
                </a:cubicBezTo>
                <a:cubicBezTo>
                  <a:pt x="193542" y="24396"/>
                  <a:pt x="189831" y="25022"/>
                  <a:pt x="187495" y="23076"/>
                </a:cubicBezTo>
                <a:cubicBezTo>
                  <a:pt x="183802" y="19998"/>
                  <a:pt x="182534" y="14616"/>
                  <a:pt x="178841" y="11538"/>
                </a:cubicBezTo>
                <a:cubicBezTo>
                  <a:pt x="176505" y="9592"/>
                  <a:pt x="173111" y="9488"/>
                  <a:pt x="170188" y="8653"/>
                </a:cubicBezTo>
                <a:cubicBezTo>
                  <a:pt x="160694" y="5940"/>
                  <a:pt x="154127" y="4864"/>
                  <a:pt x="144227" y="2884"/>
                </a:cubicBezTo>
                <a:cubicBezTo>
                  <a:pt x="127881" y="3846"/>
                  <a:pt x="111483" y="4140"/>
                  <a:pt x="95190" y="5769"/>
                </a:cubicBezTo>
                <a:cubicBezTo>
                  <a:pt x="92164" y="6072"/>
                  <a:pt x="89066" y="6966"/>
                  <a:pt x="86536" y="8653"/>
                </a:cubicBezTo>
                <a:cubicBezTo>
                  <a:pt x="83142" y="10916"/>
                  <a:pt x="81016" y="14695"/>
                  <a:pt x="77882" y="17307"/>
                </a:cubicBezTo>
                <a:cubicBezTo>
                  <a:pt x="75219" y="19526"/>
                  <a:pt x="72113" y="21153"/>
                  <a:pt x="69229" y="23076"/>
                </a:cubicBezTo>
                <a:cubicBezTo>
                  <a:pt x="68267" y="25961"/>
                  <a:pt x="67704" y="29010"/>
                  <a:pt x="66344" y="31730"/>
                </a:cubicBezTo>
                <a:cubicBezTo>
                  <a:pt x="64794" y="34831"/>
                  <a:pt x="61983" y="37215"/>
                  <a:pt x="60575" y="40383"/>
                </a:cubicBezTo>
                <a:cubicBezTo>
                  <a:pt x="58105" y="45940"/>
                  <a:pt x="54806" y="57690"/>
                  <a:pt x="54806" y="57690"/>
                </a:cubicBezTo>
                <a:cubicBezTo>
                  <a:pt x="55768" y="69228"/>
                  <a:pt x="56479" y="80790"/>
                  <a:pt x="57691" y="92305"/>
                </a:cubicBezTo>
                <a:cubicBezTo>
                  <a:pt x="58403" y="99067"/>
                  <a:pt x="60575" y="105698"/>
                  <a:pt x="60575" y="112497"/>
                </a:cubicBezTo>
                <a:cubicBezTo>
                  <a:pt x="60575" y="121204"/>
                  <a:pt x="61819" y="130792"/>
                  <a:pt x="57691" y="138458"/>
                </a:cubicBezTo>
                <a:cubicBezTo>
                  <a:pt x="54404" y="144563"/>
                  <a:pt x="46152" y="146150"/>
                  <a:pt x="40383" y="149996"/>
                </a:cubicBezTo>
                <a:lnTo>
                  <a:pt x="31730" y="155765"/>
                </a:lnTo>
                <a:lnTo>
                  <a:pt x="23076" y="161534"/>
                </a:lnTo>
                <a:cubicBezTo>
                  <a:pt x="16584" y="181015"/>
                  <a:pt x="23076" y="157035"/>
                  <a:pt x="23076" y="187495"/>
                </a:cubicBezTo>
                <a:cubicBezTo>
                  <a:pt x="23076" y="196202"/>
                  <a:pt x="20886" y="204777"/>
                  <a:pt x="20192" y="213456"/>
                </a:cubicBezTo>
                <a:cubicBezTo>
                  <a:pt x="18963" y="228821"/>
                  <a:pt x="18841" y="244270"/>
                  <a:pt x="17307" y="259608"/>
                </a:cubicBezTo>
                <a:cubicBezTo>
                  <a:pt x="16684" y="265835"/>
                  <a:pt x="9944" y="284582"/>
                  <a:pt x="8653" y="288454"/>
                </a:cubicBezTo>
                <a:lnTo>
                  <a:pt x="5769" y="297107"/>
                </a:lnTo>
                <a:cubicBezTo>
                  <a:pt x="4807" y="299992"/>
                  <a:pt x="3621" y="302811"/>
                  <a:pt x="2884" y="305761"/>
                </a:cubicBezTo>
                <a:lnTo>
                  <a:pt x="0" y="317299"/>
                </a:lnTo>
                <a:cubicBezTo>
                  <a:pt x="961" y="324030"/>
                  <a:pt x="-156" y="331410"/>
                  <a:pt x="2884" y="337491"/>
                </a:cubicBezTo>
                <a:cubicBezTo>
                  <a:pt x="4244" y="340211"/>
                  <a:pt x="8497" y="340376"/>
                  <a:pt x="11538" y="340376"/>
                </a:cubicBezTo>
                <a:cubicBezTo>
                  <a:pt x="24075" y="340376"/>
                  <a:pt x="36537" y="338453"/>
                  <a:pt x="49037" y="337491"/>
                </a:cubicBezTo>
                <a:cubicBezTo>
                  <a:pt x="51922" y="335568"/>
                  <a:pt x="54445" y="332939"/>
                  <a:pt x="57691" y="331722"/>
                </a:cubicBezTo>
                <a:cubicBezTo>
                  <a:pt x="65722" y="328710"/>
                  <a:pt x="93754" y="326570"/>
                  <a:pt x="98074" y="325953"/>
                </a:cubicBezTo>
                <a:cubicBezTo>
                  <a:pt x="102928" y="325260"/>
                  <a:pt x="107661" y="323874"/>
                  <a:pt x="112497" y="323068"/>
                </a:cubicBezTo>
                <a:cubicBezTo>
                  <a:pt x="119203" y="321950"/>
                  <a:pt x="125958" y="321145"/>
                  <a:pt x="132689" y="320184"/>
                </a:cubicBezTo>
                <a:cubicBezTo>
                  <a:pt x="135573" y="318261"/>
                  <a:pt x="138084" y="315600"/>
                  <a:pt x="141342" y="314415"/>
                </a:cubicBezTo>
                <a:cubicBezTo>
                  <a:pt x="148794" y="311705"/>
                  <a:pt x="156897" y="311154"/>
                  <a:pt x="164419" y="308646"/>
                </a:cubicBezTo>
                <a:cubicBezTo>
                  <a:pt x="167303" y="307684"/>
                  <a:pt x="170122" y="306498"/>
                  <a:pt x="173072" y="305761"/>
                </a:cubicBezTo>
                <a:cubicBezTo>
                  <a:pt x="189568" y="301637"/>
                  <a:pt x="184206" y="304440"/>
                  <a:pt x="199033" y="299992"/>
                </a:cubicBezTo>
                <a:cubicBezTo>
                  <a:pt x="204858" y="298245"/>
                  <a:pt x="210571" y="296146"/>
                  <a:pt x="216340" y="294223"/>
                </a:cubicBezTo>
                <a:lnTo>
                  <a:pt x="233648" y="288454"/>
                </a:lnTo>
                <a:cubicBezTo>
                  <a:pt x="236532" y="287493"/>
                  <a:pt x="239771" y="287255"/>
                  <a:pt x="242301" y="285569"/>
                </a:cubicBezTo>
                <a:cubicBezTo>
                  <a:pt x="253485" y="278113"/>
                  <a:pt x="247666" y="280896"/>
                  <a:pt x="259609" y="276916"/>
                </a:cubicBezTo>
                <a:cubicBezTo>
                  <a:pt x="284406" y="260384"/>
                  <a:pt x="253032" y="280205"/>
                  <a:pt x="276916" y="268262"/>
                </a:cubicBezTo>
                <a:cubicBezTo>
                  <a:pt x="280017" y="266712"/>
                  <a:pt x="282559" y="264213"/>
                  <a:pt x="285569" y="262493"/>
                </a:cubicBezTo>
                <a:cubicBezTo>
                  <a:pt x="300449" y="253990"/>
                  <a:pt x="271146" y="249032"/>
                  <a:pt x="274031" y="245186"/>
                </a:cubicBezTo>
                <a:close/>
              </a:path>
            </a:pathLst>
          </a:custGeom>
          <a:gradFill flip="none" rotWithShape="1">
            <a:gsLst>
              <a:gs pos="50000">
                <a:schemeClr val="bg1"/>
              </a:gs>
              <a:gs pos="0">
                <a:srgbClr val="5E9EFF"/>
              </a:gs>
              <a:gs pos="100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9" name="Freeform 18"/>
          <p:cNvSpPr/>
          <p:nvPr/>
        </p:nvSpPr>
        <p:spPr>
          <a:xfrm>
            <a:off x="5299905" y="3415690"/>
            <a:ext cx="4085617" cy="1354751"/>
          </a:xfrm>
          <a:custGeom>
            <a:avLst/>
            <a:gdLst>
              <a:gd name="connsiteX0" fmla="*/ 0 w 4085617"/>
              <a:gd name="connsiteY0" fmla="*/ 970208 h 1354751"/>
              <a:gd name="connsiteX1" fmla="*/ 856034 w 4085617"/>
              <a:gd name="connsiteY1" fmla="*/ 1349586 h 1354751"/>
              <a:gd name="connsiteX2" fmla="*/ 1595337 w 4085617"/>
              <a:gd name="connsiteY2" fmla="*/ 1106395 h 1354751"/>
              <a:gd name="connsiteX3" fmla="*/ 2422188 w 4085617"/>
              <a:gd name="connsiteY3" fmla="*/ 36352 h 1354751"/>
              <a:gd name="connsiteX4" fmla="*/ 3657600 w 4085617"/>
              <a:gd name="connsiteY4" fmla="*/ 230905 h 1354751"/>
              <a:gd name="connsiteX5" fmla="*/ 3657600 w 4085617"/>
              <a:gd name="connsiteY5" fmla="*/ 230905 h 1354751"/>
              <a:gd name="connsiteX6" fmla="*/ 4085617 w 4085617"/>
              <a:gd name="connsiteY6" fmla="*/ 337910 h 135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5617" h="1354751">
                <a:moveTo>
                  <a:pt x="0" y="970208"/>
                </a:moveTo>
                <a:cubicBezTo>
                  <a:pt x="295072" y="1148548"/>
                  <a:pt x="590145" y="1326888"/>
                  <a:pt x="856034" y="1349586"/>
                </a:cubicBezTo>
                <a:cubicBezTo>
                  <a:pt x="1121923" y="1372284"/>
                  <a:pt x="1334311" y="1325267"/>
                  <a:pt x="1595337" y="1106395"/>
                </a:cubicBezTo>
                <a:cubicBezTo>
                  <a:pt x="1856363" y="887523"/>
                  <a:pt x="2078478" y="182267"/>
                  <a:pt x="2422188" y="36352"/>
                </a:cubicBezTo>
                <a:cubicBezTo>
                  <a:pt x="2765898" y="-109563"/>
                  <a:pt x="3657600" y="230905"/>
                  <a:pt x="3657600" y="230905"/>
                </a:cubicBezTo>
                <a:lnTo>
                  <a:pt x="3657600" y="230905"/>
                </a:lnTo>
                <a:lnTo>
                  <a:pt x="4085617" y="337910"/>
                </a:lnTo>
              </a:path>
            </a:pathLst>
          </a:custGeom>
          <a:noFill/>
          <a:ln w="95250">
            <a:solidFill>
              <a:srgbClr val="92D050"/>
            </a:solidFill>
            <a:prstDash val="dash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21" name="Freeform 20"/>
          <p:cNvSpPr/>
          <p:nvPr/>
        </p:nvSpPr>
        <p:spPr>
          <a:xfrm rot="19827743">
            <a:off x="6268080" y="3457806"/>
            <a:ext cx="445234" cy="137410"/>
          </a:xfrm>
          <a:custGeom>
            <a:avLst/>
            <a:gdLst>
              <a:gd name="connsiteX0" fmla="*/ 274031 w 445234"/>
              <a:gd name="connsiteY0" fmla="*/ 245186 h 340376"/>
              <a:gd name="connsiteX1" fmla="*/ 302877 w 445234"/>
              <a:gd name="connsiteY1" fmla="*/ 239417 h 340376"/>
              <a:gd name="connsiteX2" fmla="*/ 311530 w 445234"/>
              <a:gd name="connsiteY2" fmla="*/ 236532 h 340376"/>
              <a:gd name="connsiteX3" fmla="*/ 320184 w 445234"/>
              <a:gd name="connsiteY3" fmla="*/ 230763 h 340376"/>
              <a:gd name="connsiteX4" fmla="*/ 346145 w 445234"/>
              <a:gd name="connsiteY4" fmla="*/ 216340 h 340376"/>
              <a:gd name="connsiteX5" fmla="*/ 354799 w 445234"/>
              <a:gd name="connsiteY5" fmla="*/ 207687 h 340376"/>
              <a:gd name="connsiteX6" fmla="*/ 363452 w 445234"/>
              <a:gd name="connsiteY6" fmla="*/ 201918 h 340376"/>
              <a:gd name="connsiteX7" fmla="*/ 369221 w 445234"/>
              <a:gd name="connsiteY7" fmla="*/ 196148 h 340376"/>
              <a:gd name="connsiteX8" fmla="*/ 386528 w 445234"/>
              <a:gd name="connsiteY8" fmla="*/ 184610 h 340376"/>
              <a:gd name="connsiteX9" fmla="*/ 392298 w 445234"/>
              <a:gd name="connsiteY9" fmla="*/ 175957 h 340376"/>
              <a:gd name="connsiteX10" fmla="*/ 395182 w 445234"/>
              <a:gd name="connsiteY10" fmla="*/ 167303 h 340376"/>
              <a:gd name="connsiteX11" fmla="*/ 403836 w 445234"/>
              <a:gd name="connsiteY11" fmla="*/ 161534 h 340376"/>
              <a:gd name="connsiteX12" fmla="*/ 415374 w 445234"/>
              <a:gd name="connsiteY12" fmla="*/ 147111 h 340376"/>
              <a:gd name="connsiteX13" fmla="*/ 421143 w 445234"/>
              <a:gd name="connsiteY13" fmla="*/ 138458 h 340376"/>
              <a:gd name="connsiteX14" fmla="*/ 429797 w 445234"/>
              <a:gd name="connsiteY14" fmla="*/ 129804 h 340376"/>
              <a:gd name="connsiteX15" fmla="*/ 441335 w 445234"/>
              <a:gd name="connsiteY15" fmla="*/ 112497 h 340376"/>
              <a:gd name="connsiteX16" fmla="*/ 441335 w 445234"/>
              <a:gd name="connsiteY16" fmla="*/ 69229 h 340376"/>
              <a:gd name="connsiteX17" fmla="*/ 432681 w 445234"/>
              <a:gd name="connsiteY17" fmla="*/ 43268 h 340376"/>
              <a:gd name="connsiteX18" fmla="*/ 424028 w 445234"/>
              <a:gd name="connsiteY18" fmla="*/ 37499 h 340376"/>
              <a:gd name="connsiteX19" fmla="*/ 418258 w 445234"/>
              <a:gd name="connsiteY19" fmla="*/ 31730 h 340376"/>
              <a:gd name="connsiteX20" fmla="*/ 415374 w 445234"/>
              <a:gd name="connsiteY20" fmla="*/ 23076 h 340376"/>
              <a:gd name="connsiteX21" fmla="*/ 398067 w 445234"/>
              <a:gd name="connsiteY21" fmla="*/ 14422 h 340376"/>
              <a:gd name="connsiteX22" fmla="*/ 369221 w 445234"/>
              <a:gd name="connsiteY22" fmla="*/ 0 h 340376"/>
              <a:gd name="connsiteX23" fmla="*/ 314415 w 445234"/>
              <a:gd name="connsiteY23" fmla="*/ 14422 h 340376"/>
              <a:gd name="connsiteX24" fmla="*/ 305761 w 445234"/>
              <a:gd name="connsiteY24" fmla="*/ 20191 h 340376"/>
              <a:gd name="connsiteX25" fmla="*/ 297108 w 445234"/>
              <a:gd name="connsiteY25" fmla="*/ 25960 h 340376"/>
              <a:gd name="connsiteX26" fmla="*/ 294223 w 445234"/>
              <a:gd name="connsiteY26" fmla="*/ 34614 h 340376"/>
              <a:gd name="connsiteX27" fmla="*/ 276916 w 445234"/>
              <a:gd name="connsiteY27" fmla="*/ 43268 h 340376"/>
              <a:gd name="connsiteX28" fmla="*/ 227879 w 445234"/>
              <a:gd name="connsiteY28" fmla="*/ 40383 h 340376"/>
              <a:gd name="connsiteX29" fmla="*/ 210571 w 445234"/>
              <a:gd name="connsiteY29" fmla="*/ 34614 h 340376"/>
              <a:gd name="connsiteX30" fmla="*/ 201918 w 445234"/>
              <a:gd name="connsiteY30" fmla="*/ 31730 h 340376"/>
              <a:gd name="connsiteX31" fmla="*/ 196149 w 445234"/>
              <a:gd name="connsiteY31" fmla="*/ 25960 h 340376"/>
              <a:gd name="connsiteX32" fmla="*/ 187495 w 445234"/>
              <a:gd name="connsiteY32" fmla="*/ 23076 h 340376"/>
              <a:gd name="connsiteX33" fmla="*/ 178841 w 445234"/>
              <a:gd name="connsiteY33" fmla="*/ 11538 h 340376"/>
              <a:gd name="connsiteX34" fmla="*/ 170188 w 445234"/>
              <a:gd name="connsiteY34" fmla="*/ 8653 h 340376"/>
              <a:gd name="connsiteX35" fmla="*/ 144227 w 445234"/>
              <a:gd name="connsiteY35" fmla="*/ 2884 h 340376"/>
              <a:gd name="connsiteX36" fmla="*/ 95190 w 445234"/>
              <a:gd name="connsiteY36" fmla="*/ 5769 h 340376"/>
              <a:gd name="connsiteX37" fmla="*/ 86536 w 445234"/>
              <a:gd name="connsiteY37" fmla="*/ 8653 h 340376"/>
              <a:gd name="connsiteX38" fmla="*/ 77882 w 445234"/>
              <a:gd name="connsiteY38" fmla="*/ 17307 h 340376"/>
              <a:gd name="connsiteX39" fmla="*/ 69229 w 445234"/>
              <a:gd name="connsiteY39" fmla="*/ 23076 h 340376"/>
              <a:gd name="connsiteX40" fmla="*/ 66344 w 445234"/>
              <a:gd name="connsiteY40" fmla="*/ 31730 h 340376"/>
              <a:gd name="connsiteX41" fmla="*/ 60575 w 445234"/>
              <a:gd name="connsiteY41" fmla="*/ 40383 h 340376"/>
              <a:gd name="connsiteX42" fmla="*/ 54806 w 445234"/>
              <a:gd name="connsiteY42" fmla="*/ 57690 h 340376"/>
              <a:gd name="connsiteX43" fmla="*/ 57691 w 445234"/>
              <a:gd name="connsiteY43" fmla="*/ 92305 h 340376"/>
              <a:gd name="connsiteX44" fmla="*/ 60575 w 445234"/>
              <a:gd name="connsiteY44" fmla="*/ 112497 h 340376"/>
              <a:gd name="connsiteX45" fmla="*/ 57691 w 445234"/>
              <a:gd name="connsiteY45" fmla="*/ 138458 h 340376"/>
              <a:gd name="connsiteX46" fmla="*/ 40383 w 445234"/>
              <a:gd name="connsiteY46" fmla="*/ 149996 h 340376"/>
              <a:gd name="connsiteX47" fmla="*/ 31730 w 445234"/>
              <a:gd name="connsiteY47" fmla="*/ 155765 h 340376"/>
              <a:gd name="connsiteX48" fmla="*/ 23076 w 445234"/>
              <a:gd name="connsiteY48" fmla="*/ 161534 h 340376"/>
              <a:gd name="connsiteX49" fmla="*/ 23076 w 445234"/>
              <a:gd name="connsiteY49" fmla="*/ 187495 h 340376"/>
              <a:gd name="connsiteX50" fmla="*/ 20192 w 445234"/>
              <a:gd name="connsiteY50" fmla="*/ 213456 h 340376"/>
              <a:gd name="connsiteX51" fmla="*/ 17307 w 445234"/>
              <a:gd name="connsiteY51" fmla="*/ 259608 h 340376"/>
              <a:gd name="connsiteX52" fmla="*/ 8653 w 445234"/>
              <a:gd name="connsiteY52" fmla="*/ 288454 h 340376"/>
              <a:gd name="connsiteX53" fmla="*/ 5769 w 445234"/>
              <a:gd name="connsiteY53" fmla="*/ 297107 h 340376"/>
              <a:gd name="connsiteX54" fmla="*/ 2884 w 445234"/>
              <a:gd name="connsiteY54" fmla="*/ 305761 h 340376"/>
              <a:gd name="connsiteX55" fmla="*/ 0 w 445234"/>
              <a:gd name="connsiteY55" fmla="*/ 317299 h 340376"/>
              <a:gd name="connsiteX56" fmla="*/ 2884 w 445234"/>
              <a:gd name="connsiteY56" fmla="*/ 337491 h 340376"/>
              <a:gd name="connsiteX57" fmla="*/ 11538 w 445234"/>
              <a:gd name="connsiteY57" fmla="*/ 340376 h 340376"/>
              <a:gd name="connsiteX58" fmla="*/ 49037 w 445234"/>
              <a:gd name="connsiteY58" fmla="*/ 337491 h 340376"/>
              <a:gd name="connsiteX59" fmla="*/ 57691 w 445234"/>
              <a:gd name="connsiteY59" fmla="*/ 331722 h 340376"/>
              <a:gd name="connsiteX60" fmla="*/ 98074 w 445234"/>
              <a:gd name="connsiteY60" fmla="*/ 325953 h 340376"/>
              <a:gd name="connsiteX61" fmla="*/ 112497 w 445234"/>
              <a:gd name="connsiteY61" fmla="*/ 323068 h 340376"/>
              <a:gd name="connsiteX62" fmla="*/ 132689 w 445234"/>
              <a:gd name="connsiteY62" fmla="*/ 320184 h 340376"/>
              <a:gd name="connsiteX63" fmla="*/ 141342 w 445234"/>
              <a:gd name="connsiteY63" fmla="*/ 314415 h 340376"/>
              <a:gd name="connsiteX64" fmla="*/ 164419 w 445234"/>
              <a:gd name="connsiteY64" fmla="*/ 308646 h 340376"/>
              <a:gd name="connsiteX65" fmla="*/ 173072 w 445234"/>
              <a:gd name="connsiteY65" fmla="*/ 305761 h 340376"/>
              <a:gd name="connsiteX66" fmla="*/ 199033 w 445234"/>
              <a:gd name="connsiteY66" fmla="*/ 299992 h 340376"/>
              <a:gd name="connsiteX67" fmla="*/ 216340 w 445234"/>
              <a:gd name="connsiteY67" fmla="*/ 294223 h 340376"/>
              <a:gd name="connsiteX68" fmla="*/ 233648 w 445234"/>
              <a:gd name="connsiteY68" fmla="*/ 288454 h 340376"/>
              <a:gd name="connsiteX69" fmla="*/ 242301 w 445234"/>
              <a:gd name="connsiteY69" fmla="*/ 285569 h 340376"/>
              <a:gd name="connsiteX70" fmla="*/ 259609 w 445234"/>
              <a:gd name="connsiteY70" fmla="*/ 276916 h 340376"/>
              <a:gd name="connsiteX71" fmla="*/ 276916 w 445234"/>
              <a:gd name="connsiteY71" fmla="*/ 268262 h 340376"/>
              <a:gd name="connsiteX72" fmla="*/ 285569 w 445234"/>
              <a:gd name="connsiteY72" fmla="*/ 262493 h 340376"/>
              <a:gd name="connsiteX73" fmla="*/ 274031 w 445234"/>
              <a:gd name="connsiteY73" fmla="*/ 245186 h 34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45234" h="340376">
                <a:moveTo>
                  <a:pt x="274031" y="245186"/>
                </a:moveTo>
                <a:cubicBezTo>
                  <a:pt x="276916" y="241340"/>
                  <a:pt x="290836" y="242857"/>
                  <a:pt x="302877" y="239417"/>
                </a:cubicBezTo>
                <a:cubicBezTo>
                  <a:pt x="305800" y="238582"/>
                  <a:pt x="308811" y="237892"/>
                  <a:pt x="311530" y="236532"/>
                </a:cubicBezTo>
                <a:cubicBezTo>
                  <a:pt x="314631" y="234981"/>
                  <a:pt x="317083" y="232313"/>
                  <a:pt x="320184" y="230763"/>
                </a:cubicBezTo>
                <a:cubicBezTo>
                  <a:pt x="334694" y="223508"/>
                  <a:pt x="327954" y="234529"/>
                  <a:pt x="346145" y="216340"/>
                </a:cubicBezTo>
                <a:cubicBezTo>
                  <a:pt x="349030" y="213456"/>
                  <a:pt x="351665" y="210298"/>
                  <a:pt x="354799" y="207687"/>
                </a:cubicBezTo>
                <a:cubicBezTo>
                  <a:pt x="357462" y="205468"/>
                  <a:pt x="360745" y="204084"/>
                  <a:pt x="363452" y="201918"/>
                </a:cubicBezTo>
                <a:cubicBezTo>
                  <a:pt x="365576" y="200219"/>
                  <a:pt x="367045" y="197780"/>
                  <a:pt x="369221" y="196148"/>
                </a:cubicBezTo>
                <a:cubicBezTo>
                  <a:pt x="374768" y="191988"/>
                  <a:pt x="386528" y="184610"/>
                  <a:pt x="386528" y="184610"/>
                </a:cubicBezTo>
                <a:cubicBezTo>
                  <a:pt x="388451" y="181726"/>
                  <a:pt x="390748" y="179058"/>
                  <a:pt x="392298" y="175957"/>
                </a:cubicBezTo>
                <a:cubicBezTo>
                  <a:pt x="393658" y="173237"/>
                  <a:pt x="393283" y="169677"/>
                  <a:pt x="395182" y="167303"/>
                </a:cubicBezTo>
                <a:cubicBezTo>
                  <a:pt x="397348" y="164596"/>
                  <a:pt x="400951" y="163457"/>
                  <a:pt x="403836" y="161534"/>
                </a:cubicBezTo>
                <a:cubicBezTo>
                  <a:pt x="409450" y="144688"/>
                  <a:pt x="402327" y="160157"/>
                  <a:pt x="415374" y="147111"/>
                </a:cubicBezTo>
                <a:cubicBezTo>
                  <a:pt x="417825" y="144660"/>
                  <a:pt x="418924" y="141121"/>
                  <a:pt x="421143" y="138458"/>
                </a:cubicBezTo>
                <a:cubicBezTo>
                  <a:pt x="423755" y="135324"/>
                  <a:pt x="427292" y="133024"/>
                  <a:pt x="429797" y="129804"/>
                </a:cubicBezTo>
                <a:cubicBezTo>
                  <a:pt x="434054" y="124331"/>
                  <a:pt x="441335" y="112497"/>
                  <a:pt x="441335" y="112497"/>
                </a:cubicBezTo>
                <a:cubicBezTo>
                  <a:pt x="447673" y="93477"/>
                  <a:pt x="445256" y="104519"/>
                  <a:pt x="441335" y="69229"/>
                </a:cubicBezTo>
                <a:cubicBezTo>
                  <a:pt x="440126" y="58350"/>
                  <a:pt x="440363" y="50950"/>
                  <a:pt x="432681" y="43268"/>
                </a:cubicBezTo>
                <a:cubicBezTo>
                  <a:pt x="430230" y="40817"/>
                  <a:pt x="426735" y="39665"/>
                  <a:pt x="424028" y="37499"/>
                </a:cubicBezTo>
                <a:cubicBezTo>
                  <a:pt x="421904" y="35800"/>
                  <a:pt x="420181" y="33653"/>
                  <a:pt x="418258" y="31730"/>
                </a:cubicBezTo>
                <a:cubicBezTo>
                  <a:pt x="417297" y="28845"/>
                  <a:pt x="417273" y="25450"/>
                  <a:pt x="415374" y="23076"/>
                </a:cubicBezTo>
                <a:cubicBezTo>
                  <a:pt x="409230" y="15395"/>
                  <a:pt x="405589" y="18601"/>
                  <a:pt x="398067" y="14422"/>
                </a:cubicBezTo>
                <a:cubicBezTo>
                  <a:pt x="369972" y="-1187"/>
                  <a:pt x="391767" y="5636"/>
                  <a:pt x="369221" y="0"/>
                </a:cubicBezTo>
                <a:cubicBezTo>
                  <a:pt x="324808" y="3416"/>
                  <a:pt x="342154" y="-4070"/>
                  <a:pt x="314415" y="14422"/>
                </a:cubicBezTo>
                <a:lnTo>
                  <a:pt x="305761" y="20191"/>
                </a:lnTo>
                <a:lnTo>
                  <a:pt x="297108" y="25960"/>
                </a:lnTo>
                <a:cubicBezTo>
                  <a:pt x="296146" y="28845"/>
                  <a:pt x="296123" y="32240"/>
                  <a:pt x="294223" y="34614"/>
                </a:cubicBezTo>
                <a:cubicBezTo>
                  <a:pt x="290157" y="39696"/>
                  <a:pt x="282616" y="41368"/>
                  <a:pt x="276916" y="43268"/>
                </a:cubicBezTo>
                <a:cubicBezTo>
                  <a:pt x="260570" y="42306"/>
                  <a:pt x="244115" y="42501"/>
                  <a:pt x="227879" y="40383"/>
                </a:cubicBezTo>
                <a:cubicBezTo>
                  <a:pt x="221849" y="39596"/>
                  <a:pt x="216340" y="36537"/>
                  <a:pt x="210571" y="34614"/>
                </a:cubicBezTo>
                <a:lnTo>
                  <a:pt x="201918" y="31730"/>
                </a:lnTo>
                <a:cubicBezTo>
                  <a:pt x="199995" y="29807"/>
                  <a:pt x="198481" y="27359"/>
                  <a:pt x="196149" y="25960"/>
                </a:cubicBezTo>
                <a:cubicBezTo>
                  <a:pt x="193542" y="24396"/>
                  <a:pt x="189831" y="25022"/>
                  <a:pt x="187495" y="23076"/>
                </a:cubicBezTo>
                <a:cubicBezTo>
                  <a:pt x="183802" y="19998"/>
                  <a:pt x="182534" y="14616"/>
                  <a:pt x="178841" y="11538"/>
                </a:cubicBezTo>
                <a:cubicBezTo>
                  <a:pt x="176505" y="9592"/>
                  <a:pt x="173111" y="9488"/>
                  <a:pt x="170188" y="8653"/>
                </a:cubicBezTo>
                <a:cubicBezTo>
                  <a:pt x="160694" y="5940"/>
                  <a:pt x="154127" y="4864"/>
                  <a:pt x="144227" y="2884"/>
                </a:cubicBezTo>
                <a:cubicBezTo>
                  <a:pt x="127881" y="3846"/>
                  <a:pt x="111483" y="4140"/>
                  <a:pt x="95190" y="5769"/>
                </a:cubicBezTo>
                <a:cubicBezTo>
                  <a:pt x="92164" y="6072"/>
                  <a:pt x="89066" y="6966"/>
                  <a:pt x="86536" y="8653"/>
                </a:cubicBezTo>
                <a:cubicBezTo>
                  <a:pt x="83142" y="10916"/>
                  <a:pt x="81016" y="14695"/>
                  <a:pt x="77882" y="17307"/>
                </a:cubicBezTo>
                <a:cubicBezTo>
                  <a:pt x="75219" y="19526"/>
                  <a:pt x="72113" y="21153"/>
                  <a:pt x="69229" y="23076"/>
                </a:cubicBezTo>
                <a:cubicBezTo>
                  <a:pt x="68267" y="25961"/>
                  <a:pt x="67704" y="29010"/>
                  <a:pt x="66344" y="31730"/>
                </a:cubicBezTo>
                <a:cubicBezTo>
                  <a:pt x="64794" y="34831"/>
                  <a:pt x="61983" y="37215"/>
                  <a:pt x="60575" y="40383"/>
                </a:cubicBezTo>
                <a:cubicBezTo>
                  <a:pt x="58105" y="45940"/>
                  <a:pt x="54806" y="57690"/>
                  <a:pt x="54806" y="57690"/>
                </a:cubicBezTo>
                <a:cubicBezTo>
                  <a:pt x="55768" y="69228"/>
                  <a:pt x="56479" y="80790"/>
                  <a:pt x="57691" y="92305"/>
                </a:cubicBezTo>
                <a:cubicBezTo>
                  <a:pt x="58403" y="99067"/>
                  <a:pt x="60575" y="105698"/>
                  <a:pt x="60575" y="112497"/>
                </a:cubicBezTo>
                <a:cubicBezTo>
                  <a:pt x="60575" y="121204"/>
                  <a:pt x="61819" y="130792"/>
                  <a:pt x="57691" y="138458"/>
                </a:cubicBezTo>
                <a:cubicBezTo>
                  <a:pt x="54404" y="144563"/>
                  <a:pt x="46152" y="146150"/>
                  <a:pt x="40383" y="149996"/>
                </a:cubicBezTo>
                <a:lnTo>
                  <a:pt x="31730" y="155765"/>
                </a:lnTo>
                <a:lnTo>
                  <a:pt x="23076" y="161534"/>
                </a:lnTo>
                <a:cubicBezTo>
                  <a:pt x="16584" y="181015"/>
                  <a:pt x="23076" y="157035"/>
                  <a:pt x="23076" y="187495"/>
                </a:cubicBezTo>
                <a:cubicBezTo>
                  <a:pt x="23076" y="196202"/>
                  <a:pt x="20886" y="204777"/>
                  <a:pt x="20192" y="213456"/>
                </a:cubicBezTo>
                <a:cubicBezTo>
                  <a:pt x="18963" y="228821"/>
                  <a:pt x="18841" y="244270"/>
                  <a:pt x="17307" y="259608"/>
                </a:cubicBezTo>
                <a:cubicBezTo>
                  <a:pt x="16684" y="265835"/>
                  <a:pt x="9944" y="284582"/>
                  <a:pt x="8653" y="288454"/>
                </a:cubicBezTo>
                <a:lnTo>
                  <a:pt x="5769" y="297107"/>
                </a:lnTo>
                <a:cubicBezTo>
                  <a:pt x="4807" y="299992"/>
                  <a:pt x="3621" y="302811"/>
                  <a:pt x="2884" y="305761"/>
                </a:cubicBezTo>
                <a:lnTo>
                  <a:pt x="0" y="317299"/>
                </a:lnTo>
                <a:cubicBezTo>
                  <a:pt x="961" y="324030"/>
                  <a:pt x="-156" y="331410"/>
                  <a:pt x="2884" y="337491"/>
                </a:cubicBezTo>
                <a:cubicBezTo>
                  <a:pt x="4244" y="340211"/>
                  <a:pt x="8497" y="340376"/>
                  <a:pt x="11538" y="340376"/>
                </a:cubicBezTo>
                <a:cubicBezTo>
                  <a:pt x="24075" y="340376"/>
                  <a:pt x="36537" y="338453"/>
                  <a:pt x="49037" y="337491"/>
                </a:cubicBezTo>
                <a:cubicBezTo>
                  <a:pt x="51922" y="335568"/>
                  <a:pt x="54445" y="332939"/>
                  <a:pt x="57691" y="331722"/>
                </a:cubicBezTo>
                <a:cubicBezTo>
                  <a:pt x="65722" y="328710"/>
                  <a:pt x="93754" y="326570"/>
                  <a:pt x="98074" y="325953"/>
                </a:cubicBezTo>
                <a:cubicBezTo>
                  <a:pt x="102928" y="325260"/>
                  <a:pt x="107661" y="323874"/>
                  <a:pt x="112497" y="323068"/>
                </a:cubicBezTo>
                <a:cubicBezTo>
                  <a:pt x="119203" y="321950"/>
                  <a:pt x="125958" y="321145"/>
                  <a:pt x="132689" y="320184"/>
                </a:cubicBezTo>
                <a:cubicBezTo>
                  <a:pt x="135573" y="318261"/>
                  <a:pt x="138084" y="315600"/>
                  <a:pt x="141342" y="314415"/>
                </a:cubicBezTo>
                <a:cubicBezTo>
                  <a:pt x="148794" y="311705"/>
                  <a:pt x="156897" y="311154"/>
                  <a:pt x="164419" y="308646"/>
                </a:cubicBezTo>
                <a:cubicBezTo>
                  <a:pt x="167303" y="307684"/>
                  <a:pt x="170122" y="306498"/>
                  <a:pt x="173072" y="305761"/>
                </a:cubicBezTo>
                <a:cubicBezTo>
                  <a:pt x="189568" y="301637"/>
                  <a:pt x="184206" y="304440"/>
                  <a:pt x="199033" y="299992"/>
                </a:cubicBezTo>
                <a:cubicBezTo>
                  <a:pt x="204858" y="298245"/>
                  <a:pt x="210571" y="296146"/>
                  <a:pt x="216340" y="294223"/>
                </a:cubicBezTo>
                <a:lnTo>
                  <a:pt x="233648" y="288454"/>
                </a:lnTo>
                <a:cubicBezTo>
                  <a:pt x="236532" y="287493"/>
                  <a:pt x="239771" y="287255"/>
                  <a:pt x="242301" y="285569"/>
                </a:cubicBezTo>
                <a:cubicBezTo>
                  <a:pt x="253485" y="278113"/>
                  <a:pt x="247666" y="280896"/>
                  <a:pt x="259609" y="276916"/>
                </a:cubicBezTo>
                <a:cubicBezTo>
                  <a:pt x="284406" y="260384"/>
                  <a:pt x="253032" y="280205"/>
                  <a:pt x="276916" y="268262"/>
                </a:cubicBezTo>
                <a:cubicBezTo>
                  <a:pt x="280017" y="266712"/>
                  <a:pt x="282559" y="264213"/>
                  <a:pt x="285569" y="262493"/>
                </a:cubicBezTo>
                <a:cubicBezTo>
                  <a:pt x="300449" y="253990"/>
                  <a:pt x="271146" y="249032"/>
                  <a:pt x="274031" y="245186"/>
                </a:cubicBezTo>
                <a:close/>
              </a:path>
            </a:pathLst>
          </a:custGeom>
          <a:gradFill flip="none" rotWithShape="1">
            <a:gsLst>
              <a:gs pos="50000">
                <a:schemeClr val="bg1"/>
              </a:gs>
              <a:gs pos="0">
                <a:srgbClr val="5E9EFF"/>
              </a:gs>
              <a:gs pos="100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22" name="TextBox 21"/>
          <p:cNvSpPr txBox="1"/>
          <p:nvPr/>
        </p:nvSpPr>
        <p:spPr>
          <a:xfrm>
            <a:off x="7362651" y="4346342"/>
            <a:ext cx="4528868" cy="400110"/>
          </a:xfrm>
          <a:prstGeom prst="rect">
            <a:avLst/>
          </a:prstGeom>
          <a:noFill/>
          <a:ln>
            <a:noFill/>
          </a:ln>
        </p:spPr>
        <p:txBody>
          <a:bodyPr wrap="square" rtlCol="0">
            <a:spAutoFit/>
          </a:bodyPr>
          <a:lstStyle/>
          <a:p>
            <a:r>
              <a:rPr lang="en-GB" sz="2000" dirty="0">
                <a:solidFill>
                  <a:srgbClr val="3F601A"/>
                </a:solidFill>
                <a:latin typeface="Verdana"/>
                <a:cs typeface="Arial" panose="020B0604020202020204" pitchFamily="34" charset="0"/>
              </a:rPr>
              <a:t>messages are disrupted</a:t>
            </a:r>
          </a:p>
        </p:txBody>
      </p:sp>
      <p:sp>
        <p:nvSpPr>
          <p:cNvPr id="8" name="TextBox 7"/>
          <p:cNvSpPr txBox="1"/>
          <p:nvPr/>
        </p:nvSpPr>
        <p:spPr>
          <a:xfrm>
            <a:off x="1989624" y="6047885"/>
            <a:ext cx="8026216" cy="769441"/>
          </a:xfrm>
          <a:prstGeom prst="rect">
            <a:avLst/>
          </a:prstGeom>
          <a:solidFill>
            <a:srgbClr val="6E2B62"/>
          </a:solidFill>
          <a:ln>
            <a:noFill/>
          </a:ln>
        </p:spPr>
        <p:txBody>
          <a:bodyPr wrap="square" rtlCol="0">
            <a:spAutoFit/>
          </a:bodyPr>
          <a:lstStyle/>
          <a:p>
            <a:pPr algn="ctr"/>
            <a:r>
              <a:rPr lang="en-GB" sz="2200" b="1" dirty="0">
                <a:solidFill>
                  <a:prstClr val="white"/>
                </a:solidFill>
                <a:latin typeface="Verdana"/>
                <a:cs typeface="Arial" panose="020B0604020202020204" pitchFamily="34" charset="0"/>
              </a:rPr>
              <a:t>Symptom that arises depends on where in brain or spinal cord damage occurs</a:t>
            </a:r>
          </a:p>
        </p:txBody>
      </p:sp>
    </p:spTree>
    <p:extLst>
      <p:ext uri="{BB962C8B-B14F-4D97-AF65-F5344CB8AC3E}">
        <p14:creationId xmlns:p14="http://schemas.microsoft.com/office/powerpoint/2010/main" val="140670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688889" y="2109246"/>
            <a:ext cx="6768270" cy="3852423"/>
          </a:xfrm>
          <a:prstGeom prst="rect">
            <a:avLst/>
          </a:prstGeom>
        </p:spPr>
      </p:pic>
      <p:sp>
        <p:nvSpPr>
          <p:cNvPr id="12" name="Title 1"/>
          <p:cNvSpPr>
            <a:spLocks noGrp="1"/>
          </p:cNvSpPr>
          <p:nvPr>
            <p:ph type="title"/>
          </p:nvPr>
        </p:nvSpPr>
        <p:spPr/>
        <p:txBody>
          <a:bodyPr/>
          <a:lstStyle/>
          <a:p>
            <a:r>
              <a:rPr lang="en-GB" dirty="0"/>
              <a:t>Progression</a:t>
            </a:r>
          </a:p>
        </p:txBody>
      </p:sp>
      <p:sp>
        <p:nvSpPr>
          <p:cNvPr id="25" name="TextBox 24"/>
          <p:cNvSpPr txBox="1"/>
          <p:nvPr/>
        </p:nvSpPr>
        <p:spPr>
          <a:xfrm>
            <a:off x="1942445" y="2757712"/>
            <a:ext cx="1952237" cy="400110"/>
          </a:xfrm>
          <a:prstGeom prst="rect">
            <a:avLst/>
          </a:prstGeom>
          <a:noFill/>
          <a:ln>
            <a:noFill/>
          </a:ln>
        </p:spPr>
        <p:txBody>
          <a:bodyPr wrap="square" rtlCol="0">
            <a:spAutoFit/>
          </a:bodyPr>
          <a:lstStyle/>
          <a:p>
            <a:pPr algn="ctr"/>
            <a:r>
              <a:rPr lang="en-GB" sz="2000" dirty="0">
                <a:solidFill>
                  <a:prstClr val="black"/>
                </a:solidFill>
                <a:latin typeface="Verdana"/>
                <a:cs typeface="Arial" panose="020B0604020202020204" pitchFamily="34" charset="0"/>
              </a:rPr>
              <a:t>cell body</a:t>
            </a:r>
          </a:p>
        </p:txBody>
      </p:sp>
      <p:sp>
        <p:nvSpPr>
          <p:cNvPr id="18" name="Freeform 17"/>
          <p:cNvSpPr/>
          <p:nvPr/>
        </p:nvSpPr>
        <p:spPr>
          <a:xfrm>
            <a:off x="6318110" y="4240278"/>
            <a:ext cx="445234" cy="340376"/>
          </a:xfrm>
          <a:custGeom>
            <a:avLst/>
            <a:gdLst>
              <a:gd name="connsiteX0" fmla="*/ 274031 w 445234"/>
              <a:gd name="connsiteY0" fmla="*/ 245186 h 340376"/>
              <a:gd name="connsiteX1" fmla="*/ 302877 w 445234"/>
              <a:gd name="connsiteY1" fmla="*/ 239417 h 340376"/>
              <a:gd name="connsiteX2" fmla="*/ 311530 w 445234"/>
              <a:gd name="connsiteY2" fmla="*/ 236532 h 340376"/>
              <a:gd name="connsiteX3" fmla="*/ 320184 w 445234"/>
              <a:gd name="connsiteY3" fmla="*/ 230763 h 340376"/>
              <a:gd name="connsiteX4" fmla="*/ 346145 w 445234"/>
              <a:gd name="connsiteY4" fmla="*/ 216340 h 340376"/>
              <a:gd name="connsiteX5" fmla="*/ 354799 w 445234"/>
              <a:gd name="connsiteY5" fmla="*/ 207687 h 340376"/>
              <a:gd name="connsiteX6" fmla="*/ 363452 w 445234"/>
              <a:gd name="connsiteY6" fmla="*/ 201918 h 340376"/>
              <a:gd name="connsiteX7" fmla="*/ 369221 w 445234"/>
              <a:gd name="connsiteY7" fmla="*/ 196148 h 340376"/>
              <a:gd name="connsiteX8" fmla="*/ 386528 w 445234"/>
              <a:gd name="connsiteY8" fmla="*/ 184610 h 340376"/>
              <a:gd name="connsiteX9" fmla="*/ 392298 w 445234"/>
              <a:gd name="connsiteY9" fmla="*/ 175957 h 340376"/>
              <a:gd name="connsiteX10" fmla="*/ 395182 w 445234"/>
              <a:gd name="connsiteY10" fmla="*/ 167303 h 340376"/>
              <a:gd name="connsiteX11" fmla="*/ 403836 w 445234"/>
              <a:gd name="connsiteY11" fmla="*/ 161534 h 340376"/>
              <a:gd name="connsiteX12" fmla="*/ 415374 w 445234"/>
              <a:gd name="connsiteY12" fmla="*/ 147111 h 340376"/>
              <a:gd name="connsiteX13" fmla="*/ 421143 w 445234"/>
              <a:gd name="connsiteY13" fmla="*/ 138458 h 340376"/>
              <a:gd name="connsiteX14" fmla="*/ 429797 w 445234"/>
              <a:gd name="connsiteY14" fmla="*/ 129804 h 340376"/>
              <a:gd name="connsiteX15" fmla="*/ 441335 w 445234"/>
              <a:gd name="connsiteY15" fmla="*/ 112497 h 340376"/>
              <a:gd name="connsiteX16" fmla="*/ 441335 w 445234"/>
              <a:gd name="connsiteY16" fmla="*/ 69229 h 340376"/>
              <a:gd name="connsiteX17" fmla="*/ 432681 w 445234"/>
              <a:gd name="connsiteY17" fmla="*/ 43268 h 340376"/>
              <a:gd name="connsiteX18" fmla="*/ 424028 w 445234"/>
              <a:gd name="connsiteY18" fmla="*/ 37499 h 340376"/>
              <a:gd name="connsiteX19" fmla="*/ 418258 w 445234"/>
              <a:gd name="connsiteY19" fmla="*/ 31730 h 340376"/>
              <a:gd name="connsiteX20" fmla="*/ 415374 w 445234"/>
              <a:gd name="connsiteY20" fmla="*/ 23076 h 340376"/>
              <a:gd name="connsiteX21" fmla="*/ 398067 w 445234"/>
              <a:gd name="connsiteY21" fmla="*/ 14422 h 340376"/>
              <a:gd name="connsiteX22" fmla="*/ 369221 w 445234"/>
              <a:gd name="connsiteY22" fmla="*/ 0 h 340376"/>
              <a:gd name="connsiteX23" fmla="*/ 314415 w 445234"/>
              <a:gd name="connsiteY23" fmla="*/ 14422 h 340376"/>
              <a:gd name="connsiteX24" fmla="*/ 305761 w 445234"/>
              <a:gd name="connsiteY24" fmla="*/ 20191 h 340376"/>
              <a:gd name="connsiteX25" fmla="*/ 297108 w 445234"/>
              <a:gd name="connsiteY25" fmla="*/ 25960 h 340376"/>
              <a:gd name="connsiteX26" fmla="*/ 294223 w 445234"/>
              <a:gd name="connsiteY26" fmla="*/ 34614 h 340376"/>
              <a:gd name="connsiteX27" fmla="*/ 276916 w 445234"/>
              <a:gd name="connsiteY27" fmla="*/ 43268 h 340376"/>
              <a:gd name="connsiteX28" fmla="*/ 227879 w 445234"/>
              <a:gd name="connsiteY28" fmla="*/ 40383 h 340376"/>
              <a:gd name="connsiteX29" fmla="*/ 210571 w 445234"/>
              <a:gd name="connsiteY29" fmla="*/ 34614 h 340376"/>
              <a:gd name="connsiteX30" fmla="*/ 201918 w 445234"/>
              <a:gd name="connsiteY30" fmla="*/ 31730 h 340376"/>
              <a:gd name="connsiteX31" fmla="*/ 196149 w 445234"/>
              <a:gd name="connsiteY31" fmla="*/ 25960 h 340376"/>
              <a:gd name="connsiteX32" fmla="*/ 187495 w 445234"/>
              <a:gd name="connsiteY32" fmla="*/ 23076 h 340376"/>
              <a:gd name="connsiteX33" fmla="*/ 178841 w 445234"/>
              <a:gd name="connsiteY33" fmla="*/ 11538 h 340376"/>
              <a:gd name="connsiteX34" fmla="*/ 170188 w 445234"/>
              <a:gd name="connsiteY34" fmla="*/ 8653 h 340376"/>
              <a:gd name="connsiteX35" fmla="*/ 144227 w 445234"/>
              <a:gd name="connsiteY35" fmla="*/ 2884 h 340376"/>
              <a:gd name="connsiteX36" fmla="*/ 95190 w 445234"/>
              <a:gd name="connsiteY36" fmla="*/ 5769 h 340376"/>
              <a:gd name="connsiteX37" fmla="*/ 86536 w 445234"/>
              <a:gd name="connsiteY37" fmla="*/ 8653 h 340376"/>
              <a:gd name="connsiteX38" fmla="*/ 77882 w 445234"/>
              <a:gd name="connsiteY38" fmla="*/ 17307 h 340376"/>
              <a:gd name="connsiteX39" fmla="*/ 69229 w 445234"/>
              <a:gd name="connsiteY39" fmla="*/ 23076 h 340376"/>
              <a:gd name="connsiteX40" fmla="*/ 66344 w 445234"/>
              <a:gd name="connsiteY40" fmla="*/ 31730 h 340376"/>
              <a:gd name="connsiteX41" fmla="*/ 60575 w 445234"/>
              <a:gd name="connsiteY41" fmla="*/ 40383 h 340376"/>
              <a:gd name="connsiteX42" fmla="*/ 54806 w 445234"/>
              <a:gd name="connsiteY42" fmla="*/ 57690 h 340376"/>
              <a:gd name="connsiteX43" fmla="*/ 57691 w 445234"/>
              <a:gd name="connsiteY43" fmla="*/ 92305 h 340376"/>
              <a:gd name="connsiteX44" fmla="*/ 60575 w 445234"/>
              <a:gd name="connsiteY44" fmla="*/ 112497 h 340376"/>
              <a:gd name="connsiteX45" fmla="*/ 57691 w 445234"/>
              <a:gd name="connsiteY45" fmla="*/ 138458 h 340376"/>
              <a:gd name="connsiteX46" fmla="*/ 40383 w 445234"/>
              <a:gd name="connsiteY46" fmla="*/ 149996 h 340376"/>
              <a:gd name="connsiteX47" fmla="*/ 31730 w 445234"/>
              <a:gd name="connsiteY47" fmla="*/ 155765 h 340376"/>
              <a:gd name="connsiteX48" fmla="*/ 23076 w 445234"/>
              <a:gd name="connsiteY48" fmla="*/ 161534 h 340376"/>
              <a:gd name="connsiteX49" fmla="*/ 23076 w 445234"/>
              <a:gd name="connsiteY49" fmla="*/ 187495 h 340376"/>
              <a:gd name="connsiteX50" fmla="*/ 20192 w 445234"/>
              <a:gd name="connsiteY50" fmla="*/ 213456 h 340376"/>
              <a:gd name="connsiteX51" fmla="*/ 17307 w 445234"/>
              <a:gd name="connsiteY51" fmla="*/ 259608 h 340376"/>
              <a:gd name="connsiteX52" fmla="*/ 8653 w 445234"/>
              <a:gd name="connsiteY52" fmla="*/ 288454 h 340376"/>
              <a:gd name="connsiteX53" fmla="*/ 5769 w 445234"/>
              <a:gd name="connsiteY53" fmla="*/ 297107 h 340376"/>
              <a:gd name="connsiteX54" fmla="*/ 2884 w 445234"/>
              <a:gd name="connsiteY54" fmla="*/ 305761 h 340376"/>
              <a:gd name="connsiteX55" fmla="*/ 0 w 445234"/>
              <a:gd name="connsiteY55" fmla="*/ 317299 h 340376"/>
              <a:gd name="connsiteX56" fmla="*/ 2884 w 445234"/>
              <a:gd name="connsiteY56" fmla="*/ 337491 h 340376"/>
              <a:gd name="connsiteX57" fmla="*/ 11538 w 445234"/>
              <a:gd name="connsiteY57" fmla="*/ 340376 h 340376"/>
              <a:gd name="connsiteX58" fmla="*/ 49037 w 445234"/>
              <a:gd name="connsiteY58" fmla="*/ 337491 h 340376"/>
              <a:gd name="connsiteX59" fmla="*/ 57691 w 445234"/>
              <a:gd name="connsiteY59" fmla="*/ 331722 h 340376"/>
              <a:gd name="connsiteX60" fmla="*/ 98074 w 445234"/>
              <a:gd name="connsiteY60" fmla="*/ 325953 h 340376"/>
              <a:gd name="connsiteX61" fmla="*/ 112497 w 445234"/>
              <a:gd name="connsiteY61" fmla="*/ 323068 h 340376"/>
              <a:gd name="connsiteX62" fmla="*/ 132689 w 445234"/>
              <a:gd name="connsiteY62" fmla="*/ 320184 h 340376"/>
              <a:gd name="connsiteX63" fmla="*/ 141342 w 445234"/>
              <a:gd name="connsiteY63" fmla="*/ 314415 h 340376"/>
              <a:gd name="connsiteX64" fmla="*/ 164419 w 445234"/>
              <a:gd name="connsiteY64" fmla="*/ 308646 h 340376"/>
              <a:gd name="connsiteX65" fmla="*/ 173072 w 445234"/>
              <a:gd name="connsiteY65" fmla="*/ 305761 h 340376"/>
              <a:gd name="connsiteX66" fmla="*/ 199033 w 445234"/>
              <a:gd name="connsiteY66" fmla="*/ 299992 h 340376"/>
              <a:gd name="connsiteX67" fmla="*/ 216340 w 445234"/>
              <a:gd name="connsiteY67" fmla="*/ 294223 h 340376"/>
              <a:gd name="connsiteX68" fmla="*/ 233648 w 445234"/>
              <a:gd name="connsiteY68" fmla="*/ 288454 h 340376"/>
              <a:gd name="connsiteX69" fmla="*/ 242301 w 445234"/>
              <a:gd name="connsiteY69" fmla="*/ 285569 h 340376"/>
              <a:gd name="connsiteX70" fmla="*/ 259609 w 445234"/>
              <a:gd name="connsiteY70" fmla="*/ 276916 h 340376"/>
              <a:gd name="connsiteX71" fmla="*/ 276916 w 445234"/>
              <a:gd name="connsiteY71" fmla="*/ 268262 h 340376"/>
              <a:gd name="connsiteX72" fmla="*/ 285569 w 445234"/>
              <a:gd name="connsiteY72" fmla="*/ 262493 h 340376"/>
              <a:gd name="connsiteX73" fmla="*/ 274031 w 445234"/>
              <a:gd name="connsiteY73" fmla="*/ 245186 h 34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45234" h="340376">
                <a:moveTo>
                  <a:pt x="274031" y="245186"/>
                </a:moveTo>
                <a:cubicBezTo>
                  <a:pt x="276916" y="241340"/>
                  <a:pt x="290836" y="242857"/>
                  <a:pt x="302877" y="239417"/>
                </a:cubicBezTo>
                <a:cubicBezTo>
                  <a:pt x="305800" y="238582"/>
                  <a:pt x="308811" y="237892"/>
                  <a:pt x="311530" y="236532"/>
                </a:cubicBezTo>
                <a:cubicBezTo>
                  <a:pt x="314631" y="234981"/>
                  <a:pt x="317083" y="232313"/>
                  <a:pt x="320184" y="230763"/>
                </a:cubicBezTo>
                <a:cubicBezTo>
                  <a:pt x="334694" y="223508"/>
                  <a:pt x="327954" y="234529"/>
                  <a:pt x="346145" y="216340"/>
                </a:cubicBezTo>
                <a:cubicBezTo>
                  <a:pt x="349030" y="213456"/>
                  <a:pt x="351665" y="210298"/>
                  <a:pt x="354799" y="207687"/>
                </a:cubicBezTo>
                <a:cubicBezTo>
                  <a:pt x="357462" y="205468"/>
                  <a:pt x="360745" y="204084"/>
                  <a:pt x="363452" y="201918"/>
                </a:cubicBezTo>
                <a:cubicBezTo>
                  <a:pt x="365576" y="200219"/>
                  <a:pt x="367045" y="197780"/>
                  <a:pt x="369221" y="196148"/>
                </a:cubicBezTo>
                <a:cubicBezTo>
                  <a:pt x="374768" y="191988"/>
                  <a:pt x="386528" y="184610"/>
                  <a:pt x="386528" y="184610"/>
                </a:cubicBezTo>
                <a:cubicBezTo>
                  <a:pt x="388451" y="181726"/>
                  <a:pt x="390748" y="179058"/>
                  <a:pt x="392298" y="175957"/>
                </a:cubicBezTo>
                <a:cubicBezTo>
                  <a:pt x="393658" y="173237"/>
                  <a:pt x="393283" y="169677"/>
                  <a:pt x="395182" y="167303"/>
                </a:cubicBezTo>
                <a:cubicBezTo>
                  <a:pt x="397348" y="164596"/>
                  <a:pt x="400951" y="163457"/>
                  <a:pt x="403836" y="161534"/>
                </a:cubicBezTo>
                <a:cubicBezTo>
                  <a:pt x="409450" y="144688"/>
                  <a:pt x="402327" y="160157"/>
                  <a:pt x="415374" y="147111"/>
                </a:cubicBezTo>
                <a:cubicBezTo>
                  <a:pt x="417825" y="144660"/>
                  <a:pt x="418924" y="141121"/>
                  <a:pt x="421143" y="138458"/>
                </a:cubicBezTo>
                <a:cubicBezTo>
                  <a:pt x="423755" y="135324"/>
                  <a:pt x="427292" y="133024"/>
                  <a:pt x="429797" y="129804"/>
                </a:cubicBezTo>
                <a:cubicBezTo>
                  <a:pt x="434054" y="124331"/>
                  <a:pt x="441335" y="112497"/>
                  <a:pt x="441335" y="112497"/>
                </a:cubicBezTo>
                <a:cubicBezTo>
                  <a:pt x="447673" y="93477"/>
                  <a:pt x="445256" y="104519"/>
                  <a:pt x="441335" y="69229"/>
                </a:cubicBezTo>
                <a:cubicBezTo>
                  <a:pt x="440126" y="58350"/>
                  <a:pt x="440363" y="50950"/>
                  <a:pt x="432681" y="43268"/>
                </a:cubicBezTo>
                <a:cubicBezTo>
                  <a:pt x="430230" y="40817"/>
                  <a:pt x="426735" y="39665"/>
                  <a:pt x="424028" y="37499"/>
                </a:cubicBezTo>
                <a:cubicBezTo>
                  <a:pt x="421904" y="35800"/>
                  <a:pt x="420181" y="33653"/>
                  <a:pt x="418258" y="31730"/>
                </a:cubicBezTo>
                <a:cubicBezTo>
                  <a:pt x="417297" y="28845"/>
                  <a:pt x="417273" y="25450"/>
                  <a:pt x="415374" y="23076"/>
                </a:cubicBezTo>
                <a:cubicBezTo>
                  <a:pt x="409230" y="15395"/>
                  <a:pt x="405589" y="18601"/>
                  <a:pt x="398067" y="14422"/>
                </a:cubicBezTo>
                <a:cubicBezTo>
                  <a:pt x="369972" y="-1187"/>
                  <a:pt x="391767" y="5636"/>
                  <a:pt x="369221" y="0"/>
                </a:cubicBezTo>
                <a:cubicBezTo>
                  <a:pt x="324808" y="3416"/>
                  <a:pt x="342154" y="-4070"/>
                  <a:pt x="314415" y="14422"/>
                </a:cubicBezTo>
                <a:lnTo>
                  <a:pt x="305761" y="20191"/>
                </a:lnTo>
                <a:lnTo>
                  <a:pt x="297108" y="25960"/>
                </a:lnTo>
                <a:cubicBezTo>
                  <a:pt x="296146" y="28845"/>
                  <a:pt x="296123" y="32240"/>
                  <a:pt x="294223" y="34614"/>
                </a:cubicBezTo>
                <a:cubicBezTo>
                  <a:pt x="290157" y="39696"/>
                  <a:pt x="282616" y="41368"/>
                  <a:pt x="276916" y="43268"/>
                </a:cubicBezTo>
                <a:cubicBezTo>
                  <a:pt x="260570" y="42306"/>
                  <a:pt x="244115" y="42501"/>
                  <a:pt x="227879" y="40383"/>
                </a:cubicBezTo>
                <a:cubicBezTo>
                  <a:pt x="221849" y="39596"/>
                  <a:pt x="216340" y="36537"/>
                  <a:pt x="210571" y="34614"/>
                </a:cubicBezTo>
                <a:lnTo>
                  <a:pt x="201918" y="31730"/>
                </a:lnTo>
                <a:cubicBezTo>
                  <a:pt x="199995" y="29807"/>
                  <a:pt x="198481" y="27359"/>
                  <a:pt x="196149" y="25960"/>
                </a:cubicBezTo>
                <a:cubicBezTo>
                  <a:pt x="193542" y="24396"/>
                  <a:pt x="189831" y="25022"/>
                  <a:pt x="187495" y="23076"/>
                </a:cubicBezTo>
                <a:cubicBezTo>
                  <a:pt x="183802" y="19998"/>
                  <a:pt x="182534" y="14616"/>
                  <a:pt x="178841" y="11538"/>
                </a:cubicBezTo>
                <a:cubicBezTo>
                  <a:pt x="176505" y="9592"/>
                  <a:pt x="173111" y="9488"/>
                  <a:pt x="170188" y="8653"/>
                </a:cubicBezTo>
                <a:cubicBezTo>
                  <a:pt x="160694" y="5940"/>
                  <a:pt x="154127" y="4864"/>
                  <a:pt x="144227" y="2884"/>
                </a:cubicBezTo>
                <a:cubicBezTo>
                  <a:pt x="127881" y="3846"/>
                  <a:pt x="111483" y="4140"/>
                  <a:pt x="95190" y="5769"/>
                </a:cubicBezTo>
                <a:cubicBezTo>
                  <a:pt x="92164" y="6072"/>
                  <a:pt x="89066" y="6966"/>
                  <a:pt x="86536" y="8653"/>
                </a:cubicBezTo>
                <a:cubicBezTo>
                  <a:pt x="83142" y="10916"/>
                  <a:pt x="81016" y="14695"/>
                  <a:pt x="77882" y="17307"/>
                </a:cubicBezTo>
                <a:cubicBezTo>
                  <a:pt x="75219" y="19526"/>
                  <a:pt x="72113" y="21153"/>
                  <a:pt x="69229" y="23076"/>
                </a:cubicBezTo>
                <a:cubicBezTo>
                  <a:pt x="68267" y="25961"/>
                  <a:pt x="67704" y="29010"/>
                  <a:pt x="66344" y="31730"/>
                </a:cubicBezTo>
                <a:cubicBezTo>
                  <a:pt x="64794" y="34831"/>
                  <a:pt x="61983" y="37215"/>
                  <a:pt x="60575" y="40383"/>
                </a:cubicBezTo>
                <a:cubicBezTo>
                  <a:pt x="58105" y="45940"/>
                  <a:pt x="54806" y="57690"/>
                  <a:pt x="54806" y="57690"/>
                </a:cubicBezTo>
                <a:cubicBezTo>
                  <a:pt x="55768" y="69228"/>
                  <a:pt x="56479" y="80790"/>
                  <a:pt x="57691" y="92305"/>
                </a:cubicBezTo>
                <a:cubicBezTo>
                  <a:pt x="58403" y="99067"/>
                  <a:pt x="60575" y="105698"/>
                  <a:pt x="60575" y="112497"/>
                </a:cubicBezTo>
                <a:cubicBezTo>
                  <a:pt x="60575" y="121204"/>
                  <a:pt x="61819" y="130792"/>
                  <a:pt x="57691" y="138458"/>
                </a:cubicBezTo>
                <a:cubicBezTo>
                  <a:pt x="54404" y="144563"/>
                  <a:pt x="46152" y="146150"/>
                  <a:pt x="40383" y="149996"/>
                </a:cubicBezTo>
                <a:lnTo>
                  <a:pt x="31730" y="155765"/>
                </a:lnTo>
                <a:lnTo>
                  <a:pt x="23076" y="161534"/>
                </a:lnTo>
                <a:cubicBezTo>
                  <a:pt x="16584" y="181015"/>
                  <a:pt x="23076" y="157035"/>
                  <a:pt x="23076" y="187495"/>
                </a:cubicBezTo>
                <a:cubicBezTo>
                  <a:pt x="23076" y="196202"/>
                  <a:pt x="20886" y="204777"/>
                  <a:pt x="20192" y="213456"/>
                </a:cubicBezTo>
                <a:cubicBezTo>
                  <a:pt x="18963" y="228821"/>
                  <a:pt x="18841" y="244270"/>
                  <a:pt x="17307" y="259608"/>
                </a:cubicBezTo>
                <a:cubicBezTo>
                  <a:pt x="16684" y="265835"/>
                  <a:pt x="9944" y="284582"/>
                  <a:pt x="8653" y="288454"/>
                </a:cubicBezTo>
                <a:lnTo>
                  <a:pt x="5769" y="297107"/>
                </a:lnTo>
                <a:cubicBezTo>
                  <a:pt x="4807" y="299992"/>
                  <a:pt x="3621" y="302811"/>
                  <a:pt x="2884" y="305761"/>
                </a:cubicBezTo>
                <a:lnTo>
                  <a:pt x="0" y="317299"/>
                </a:lnTo>
                <a:cubicBezTo>
                  <a:pt x="961" y="324030"/>
                  <a:pt x="-156" y="331410"/>
                  <a:pt x="2884" y="337491"/>
                </a:cubicBezTo>
                <a:cubicBezTo>
                  <a:pt x="4244" y="340211"/>
                  <a:pt x="8497" y="340376"/>
                  <a:pt x="11538" y="340376"/>
                </a:cubicBezTo>
                <a:cubicBezTo>
                  <a:pt x="24075" y="340376"/>
                  <a:pt x="36537" y="338453"/>
                  <a:pt x="49037" y="337491"/>
                </a:cubicBezTo>
                <a:cubicBezTo>
                  <a:pt x="51922" y="335568"/>
                  <a:pt x="54445" y="332939"/>
                  <a:pt x="57691" y="331722"/>
                </a:cubicBezTo>
                <a:cubicBezTo>
                  <a:pt x="65722" y="328710"/>
                  <a:pt x="93754" y="326570"/>
                  <a:pt x="98074" y="325953"/>
                </a:cubicBezTo>
                <a:cubicBezTo>
                  <a:pt x="102928" y="325260"/>
                  <a:pt x="107661" y="323874"/>
                  <a:pt x="112497" y="323068"/>
                </a:cubicBezTo>
                <a:cubicBezTo>
                  <a:pt x="119203" y="321950"/>
                  <a:pt x="125958" y="321145"/>
                  <a:pt x="132689" y="320184"/>
                </a:cubicBezTo>
                <a:cubicBezTo>
                  <a:pt x="135573" y="318261"/>
                  <a:pt x="138084" y="315600"/>
                  <a:pt x="141342" y="314415"/>
                </a:cubicBezTo>
                <a:cubicBezTo>
                  <a:pt x="148794" y="311705"/>
                  <a:pt x="156897" y="311154"/>
                  <a:pt x="164419" y="308646"/>
                </a:cubicBezTo>
                <a:cubicBezTo>
                  <a:pt x="167303" y="307684"/>
                  <a:pt x="170122" y="306498"/>
                  <a:pt x="173072" y="305761"/>
                </a:cubicBezTo>
                <a:cubicBezTo>
                  <a:pt x="189568" y="301637"/>
                  <a:pt x="184206" y="304440"/>
                  <a:pt x="199033" y="299992"/>
                </a:cubicBezTo>
                <a:cubicBezTo>
                  <a:pt x="204858" y="298245"/>
                  <a:pt x="210571" y="296146"/>
                  <a:pt x="216340" y="294223"/>
                </a:cubicBezTo>
                <a:lnTo>
                  <a:pt x="233648" y="288454"/>
                </a:lnTo>
                <a:cubicBezTo>
                  <a:pt x="236532" y="287493"/>
                  <a:pt x="239771" y="287255"/>
                  <a:pt x="242301" y="285569"/>
                </a:cubicBezTo>
                <a:cubicBezTo>
                  <a:pt x="253485" y="278113"/>
                  <a:pt x="247666" y="280896"/>
                  <a:pt x="259609" y="276916"/>
                </a:cubicBezTo>
                <a:cubicBezTo>
                  <a:pt x="284406" y="260384"/>
                  <a:pt x="253032" y="280205"/>
                  <a:pt x="276916" y="268262"/>
                </a:cubicBezTo>
                <a:cubicBezTo>
                  <a:pt x="280017" y="266712"/>
                  <a:pt x="282559" y="264213"/>
                  <a:pt x="285569" y="262493"/>
                </a:cubicBezTo>
                <a:cubicBezTo>
                  <a:pt x="300449" y="253990"/>
                  <a:pt x="271146" y="249032"/>
                  <a:pt x="274031" y="245186"/>
                </a:cubicBezTo>
                <a:close/>
              </a:path>
            </a:pathLst>
          </a:custGeom>
          <a:gradFill flip="none" rotWithShape="1">
            <a:gsLst>
              <a:gs pos="50000">
                <a:schemeClr val="bg1"/>
              </a:gs>
              <a:gs pos="0">
                <a:srgbClr val="5E9EFF"/>
              </a:gs>
              <a:gs pos="100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9" name="Freeform 18"/>
          <p:cNvSpPr/>
          <p:nvPr/>
        </p:nvSpPr>
        <p:spPr>
          <a:xfrm>
            <a:off x="5299904" y="4385898"/>
            <a:ext cx="1595337" cy="384543"/>
          </a:xfrm>
          <a:custGeom>
            <a:avLst/>
            <a:gdLst>
              <a:gd name="connsiteX0" fmla="*/ 0 w 4085617"/>
              <a:gd name="connsiteY0" fmla="*/ 970208 h 1354751"/>
              <a:gd name="connsiteX1" fmla="*/ 856034 w 4085617"/>
              <a:gd name="connsiteY1" fmla="*/ 1349586 h 1354751"/>
              <a:gd name="connsiteX2" fmla="*/ 1595337 w 4085617"/>
              <a:gd name="connsiteY2" fmla="*/ 1106395 h 1354751"/>
              <a:gd name="connsiteX3" fmla="*/ 2422188 w 4085617"/>
              <a:gd name="connsiteY3" fmla="*/ 36352 h 1354751"/>
              <a:gd name="connsiteX4" fmla="*/ 3657600 w 4085617"/>
              <a:gd name="connsiteY4" fmla="*/ 230905 h 1354751"/>
              <a:gd name="connsiteX5" fmla="*/ 3657600 w 4085617"/>
              <a:gd name="connsiteY5" fmla="*/ 230905 h 1354751"/>
              <a:gd name="connsiteX6" fmla="*/ 4085617 w 4085617"/>
              <a:gd name="connsiteY6" fmla="*/ 337910 h 1354751"/>
              <a:gd name="connsiteX0" fmla="*/ 0 w 3657600"/>
              <a:gd name="connsiteY0" fmla="*/ 970208 h 1354751"/>
              <a:gd name="connsiteX1" fmla="*/ 856034 w 3657600"/>
              <a:gd name="connsiteY1" fmla="*/ 1349586 h 1354751"/>
              <a:gd name="connsiteX2" fmla="*/ 1595337 w 3657600"/>
              <a:gd name="connsiteY2" fmla="*/ 1106395 h 1354751"/>
              <a:gd name="connsiteX3" fmla="*/ 2422188 w 3657600"/>
              <a:gd name="connsiteY3" fmla="*/ 36352 h 1354751"/>
              <a:gd name="connsiteX4" fmla="*/ 3657600 w 3657600"/>
              <a:gd name="connsiteY4" fmla="*/ 230905 h 1354751"/>
              <a:gd name="connsiteX5" fmla="*/ 3657600 w 3657600"/>
              <a:gd name="connsiteY5" fmla="*/ 230905 h 1354751"/>
              <a:gd name="connsiteX0" fmla="*/ 0 w 3657600"/>
              <a:gd name="connsiteY0" fmla="*/ 970208 h 1354751"/>
              <a:gd name="connsiteX1" fmla="*/ 856034 w 3657600"/>
              <a:gd name="connsiteY1" fmla="*/ 1349586 h 1354751"/>
              <a:gd name="connsiteX2" fmla="*/ 1595337 w 3657600"/>
              <a:gd name="connsiteY2" fmla="*/ 1106395 h 1354751"/>
              <a:gd name="connsiteX3" fmla="*/ 2422188 w 3657600"/>
              <a:gd name="connsiteY3" fmla="*/ 36352 h 1354751"/>
              <a:gd name="connsiteX4" fmla="*/ 3657600 w 3657600"/>
              <a:gd name="connsiteY4" fmla="*/ 230905 h 1354751"/>
              <a:gd name="connsiteX0" fmla="*/ 0 w 2422188"/>
              <a:gd name="connsiteY0" fmla="*/ 933856 h 1318399"/>
              <a:gd name="connsiteX1" fmla="*/ 856034 w 2422188"/>
              <a:gd name="connsiteY1" fmla="*/ 1313234 h 1318399"/>
              <a:gd name="connsiteX2" fmla="*/ 1595337 w 2422188"/>
              <a:gd name="connsiteY2" fmla="*/ 1070043 h 1318399"/>
              <a:gd name="connsiteX3" fmla="*/ 2422188 w 2422188"/>
              <a:gd name="connsiteY3" fmla="*/ 0 h 1318399"/>
              <a:gd name="connsiteX0" fmla="*/ 0 w 1595337"/>
              <a:gd name="connsiteY0" fmla="*/ 0 h 384543"/>
              <a:gd name="connsiteX1" fmla="*/ 856034 w 1595337"/>
              <a:gd name="connsiteY1" fmla="*/ 379378 h 384543"/>
              <a:gd name="connsiteX2" fmla="*/ 1595337 w 1595337"/>
              <a:gd name="connsiteY2" fmla="*/ 136187 h 384543"/>
            </a:gdLst>
            <a:ahLst/>
            <a:cxnLst>
              <a:cxn ang="0">
                <a:pos x="connsiteX0" y="connsiteY0"/>
              </a:cxn>
              <a:cxn ang="0">
                <a:pos x="connsiteX1" y="connsiteY1"/>
              </a:cxn>
              <a:cxn ang="0">
                <a:pos x="connsiteX2" y="connsiteY2"/>
              </a:cxn>
            </a:cxnLst>
            <a:rect l="l" t="t" r="r" b="b"/>
            <a:pathLst>
              <a:path w="1595337" h="384543">
                <a:moveTo>
                  <a:pt x="0" y="0"/>
                </a:moveTo>
                <a:cubicBezTo>
                  <a:pt x="295072" y="178340"/>
                  <a:pt x="590145" y="356680"/>
                  <a:pt x="856034" y="379378"/>
                </a:cubicBezTo>
                <a:cubicBezTo>
                  <a:pt x="1121923" y="402076"/>
                  <a:pt x="1334311" y="355059"/>
                  <a:pt x="1595337" y="136187"/>
                </a:cubicBezTo>
              </a:path>
            </a:pathLst>
          </a:custGeom>
          <a:noFill/>
          <a:ln w="95250">
            <a:solidFill>
              <a:srgbClr val="92D050"/>
            </a:solidFill>
            <a:prstDash val="dashDot"/>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21" name="Freeform 20"/>
          <p:cNvSpPr/>
          <p:nvPr/>
        </p:nvSpPr>
        <p:spPr>
          <a:xfrm rot="19827743">
            <a:off x="6699912" y="3844124"/>
            <a:ext cx="445234" cy="340376"/>
          </a:xfrm>
          <a:custGeom>
            <a:avLst/>
            <a:gdLst>
              <a:gd name="connsiteX0" fmla="*/ 274031 w 445234"/>
              <a:gd name="connsiteY0" fmla="*/ 245186 h 340376"/>
              <a:gd name="connsiteX1" fmla="*/ 302877 w 445234"/>
              <a:gd name="connsiteY1" fmla="*/ 239417 h 340376"/>
              <a:gd name="connsiteX2" fmla="*/ 311530 w 445234"/>
              <a:gd name="connsiteY2" fmla="*/ 236532 h 340376"/>
              <a:gd name="connsiteX3" fmla="*/ 320184 w 445234"/>
              <a:gd name="connsiteY3" fmla="*/ 230763 h 340376"/>
              <a:gd name="connsiteX4" fmla="*/ 346145 w 445234"/>
              <a:gd name="connsiteY4" fmla="*/ 216340 h 340376"/>
              <a:gd name="connsiteX5" fmla="*/ 354799 w 445234"/>
              <a:gd name="connsiteY5" fmla="*/ 207687 h 340376"/>
              <a:gd name="connsiteX6" fmla="*/ 363452 w 445234"/>
              <a:gd name="connsiteY6" fmla="*/ 201918 h 340376"/>
              <a:gd name="connsiteX7" fmla="*/ 369221 w 445234"/>
              <a:gd name="connsiteY7" fmla="*/ 196148 h 340376"/>
              <a:gd name="connsiteX8" fmla="*/ 386528 w 445234"/>
              <a:gd name="connsiteY8" fmla="*/ 184610 h 340376"/>
              <a:gd name="connsiteX9" fmla="*/ 392298 w 445234"/>
              <a:gd name="connsiteY9" fmla="*/ 175957 h 340376"/>
              <a:gd name="connsiteX10" fmla="*/ 395182 w 445234"/>
              <a:gd name="connsiteY10" fmla="*/ 167303 h 340376"/>
              <a:gd name="connsiteX11" fmla="*/ 403836 w 445234"/>
              <a:gd name="connsiteY11" fmla="*/ 161534 h 340376"/>
              <a:gd name="connsiteX12" fmla="*/ 415374 w 445234"/>
              <a:gd name="connsiteY12" fmla="*/ 147111 h 340376"/>
              <a:gd name="connsiteX13" fmla="*/ 421143 w 445234"/>
              <a:gd name="connsiteY13" fmla="*/ 138458 h 340376"/>
              <a:gd name="connsiteX14" fmla="*/ 429797 w 445234"/>
              <a:gd name="connsiteY14" fmla="*/ 129804 h 340376"/>
              <a:gd name="connsiteX15" fmla="*/ 441335 w 445234"/>
              <a:gd name="connsiteY15" fmla="*/ 112497 h 340376"/>
              <a:gd name="connsiteX16" fmla="*/ 441335 w 445234"/>
              <a:gd name="connsiteY16" fmla="*/ 69229 h 340376"/>
              <a:gd name="connsiteX17" fmla="*/ 432681 w 445234"/>
              <a:gd name="connsiteY17" fmla="*/ 43268 h 340376"/>
              <a:gd name="connsiteX18" fmla="*/ 424028 w 445234"/>
              <a:gd name="connsiteY18" fmla="*/ 37499 h 340376"/>
              <a:gd name="connsiteX19" fmla="*/ 418258 w 445234"/>
              <a:gd name="connsiteY19" fmla="*/ 31730 h 340376"/>
              <a:gd name="connsiteX20" fmla="*/ 415374 w 445234"/>
              <a:gd name="connsiteY20" fmla="*/ 23076 h 340376"/>
              <a:gd name="connsiteX21" fmla="*/ 398067 w 445234"/>
              <a:gd name="connsiteY21" fmla="*/ 14422 h 340376"/>
              <a:gd name="connsiteX22" fmla="*/ 369221 w 445234"/>
              <a:gd name="connsiteY22" fmla="*/ 0 h 340376"/>
              <a:gd name="connsiteX23" fmla="*/ 314415 w 445234"/>
              <a:gd name="connsiteY23" fmla="*/ 14422 h 340376"/>
              <a:gd name="connsiteX24" fmla="*/ 305761 w 445234"/>
              <a:gd name="connsiteY24" fmla="*/ 20191 h 340376"/>
              <a:gd name="connsiteX25" fmla="*/ 297108 w 445234"/>
              <a:gd name="connsiteY25" fmla="*/ 25960 h 340376"/>
              <a:gd name="connsiteX26" fmla="*/ 294223 w 445234"/>
              <a:gd name="connsiteY26" fmla="*/ 34614 h 340376"/>
              <a:gd name="connsiteX27" fmla="*/ 276916 w 445234"/>
              <a:gd name="connsiteY27" fmla="*/ 43268 h 340376"/>
              <a:gd name="connsiteX28" fmla="*/ 227879 w 445234"/>
              <a:gd name="connsiteY28" fmla="*/ 40383 h 340376"/>
              <a:gd name="connsiteX29" fmla="*/ 210571 w 445234"/>
              <a:gd name="connsiteY29" fmla="*/ 34614 h 340376"/>
              <a:gd name="connsiteX30" fmla="*/ 201918 w 445234"/>
              <a:gd name="connsiteY30" fmla="*/ 31730 h 340376"/>
              <a:gd name="connsiteX31" fmla="*/ 196149 w 445234"/>
              <a:gd name="connsiteY31" fmla="*/ 25960 h 340376"/>
              <a:gd name="connsiteX32" fmla="*/ 187495 w 445234"/>
              <a:gd name="connsiteY32" fmla="*/ 23076 h 340376"/>
              <a:gd name="connsiteX33" fmla="*/ 178841 w 445234"/>
              <a:gd name="connsiteY33" fmla="*/ 11538 h 340376"/>
              <a:gd name="connsiteX34" fmla="*/ 170188 w 445234"/>
              <a:gd name="connsiteY34" fmla="*/ 8653 h 340376"/>
              <a:gd name="connsiteX35" fmla="*/ 144227 w 445234"/>
              <a:gd name="connsiteY35" fmla="*/ 2884 h 340376"/>
              <a:gd name="connsiteX36" fmla="*/ 95190 w 445234"/>
              <a:gd name="connsiteY36" fmla="*/ 5769 h 340376"/>
              <a:gd name="connsiteX37" fmla="*/ 86536 w 445234"/>
              <a:gd name="connsiteY37" fmla="*/ 8653 h 340376"/>
              <a:gd name="connsiteX38" fmla="*/ 77882 w 445234"/>
              <a:gd name="connsiteY38" fmla="*/ 17307 h 340376"/>
              <a:gd name="connsiteX39" fmla="*/ 69229 w 445234"/>
              <a:gd name="connsiteY39" fmla="*/ 23076 h 340376"/>
              <a:gd name="connsiteX40" fmla="*/ 66344 w 445234"/>
              <a:gd name="connsiteY40" fmla="*/ 31730 h 340376"/>
              <a:gd name="connsiteX41" fmla="*/ 60575 w 445234"/>
              <a:gd name="connsiteY41" fmla="*/ 40383 h 340376"/>
              <a:gd name="connsiteX42" fmla="*/ 54806 w 445234"/>
              <a:gd name="connsiteY42" fmla="*/ 57690 h 340376"/>
              <a:gd name="connsiteX43" fmla="*/ 57691 w 445234"/>
              <a:gd name="connsiteY43" fmla="*/ 92305 h 340376"/>
              <a:gd name="connsiteX44" fmla="*/ 60575 w 445234"/>
              <a:gd name="connsiteY44" fmla="*/ 112497 h 340376"/>
              <a:gd name="connsiteX45" fmla="*/ 57691 w 445234"/>
              <a:gd name="connsiteY45" fmla="*/ 138458 h 340376"/>
              <a:gd name="connsiteX46" fmla="*/ 40383 w 445234"/>
              <a:gd name="connsiteY46" fmla="*/ 149996 h 340376"/>
              <a:gd name="connsiteX47" fmla="*/ 31730 w 445234"/>
              <a:gd name="connsiteY47" fmla="*/ 155765 h 340376"/>
              <a:gd name="connsiteX48" fmla="*/ 23076 w 445234"/>
              <a:gd name="connsiteY48" fmla="*/ 161534 h 340376"/>
              <a:gd name="connsiteX49" fmla="*/ 23076 w 445234"/>
              <a:gd name="connsiteY49" fmla="*/ 187495 h 340376"/>
              <a:gd name="connsiteX50" fmla="*/ 20192 w 445234"/>
              <a:gd name="connsiteY50" fmla="*/ 213456 h 340376"/>
              <a:gd name="connsiteX51" fmla="*/ 17307 w 445234"/>
              <a:gd name="connsiteY51" fmla="*/ 259608 h 340376"/>
              <a:gd name="connsiteX52" fmla="*/ 8653 w 445234"/>
              <a:gd name="connsiteY52" fmla="*/ 288454 h 340376"/>
              <a:gd name="connsiteX53" fmla="*/ 5769 w 445234"/>
              <a:gd name="connsiteY53" fmla="*/ 297107 h 340376"/>
              <a:gd name="connsiteX54" fmla="*/ 2884 w 445234"/>
              <a:gd name="connsiteY54" fmla="*/ 305761 h 340376"/>
              <a:gd name="connsiteX55" fmla="*/ 0 w 445234"/>
              <a:gd name="connsiteY55" fmla="*/ 317299 h 340376"/>
              <a:gd name="connsiteX56" fmla="*/ 2884 w 445234"/>
              <a:gd name="connsiteY56" fmla="*/ 337491 h 340376"/>
              <a:gd name="connsiteX57" fmla="*/ 11538 w 445234"/>
              <a:gd name="connsiteY57" fmla="*/ 340376 h 340376"/>
              <a:gd name="connsiteX58" fmla="*/ 49037 w 445234"/>
              <a:gd name="connsiteY58" fmla="*/ 337491 h 340376"/>
              <a:gd name="connsiteX59" fmla="*/ 57691 w 445234"/>
              <a:gd name="connsiteY59" fmla="*/ 331722 h 340376"/>
              <a:gd name="connsiteX60" fmla="*/ 98074 w 445234"/>
              <a:gd name="connsiteY60" fmla="*/ 325953 h 340376"/>
              <a:gd name="connsiteX61" fmla="*/ 112497 w 445234"/>
              <a:gd name="connsiteY61" fmla="*/ 323068 h 340376"/>
              <a:gd name="connsiteX62" fmla="*/ 132689 w 445234"/>
              <a:gd name="connsiteY62" fmla="*/ 320184 h 340376"/>
              <a:gd name="connsiteX63" fmla="*/ 141342 w 445234"/>
              <a:gd name="connsiteY63" fmla="*/ 314415 h 340376"/>
              <a:gd name="connsiteX64" fmla="*/ 164419 w 445234"/>
              <a:gd name="connsiteY64" fmla="*/ 308646 h 340376"/>
              <a:gd name="connsiteX65" fmla="*/ 173072 w 445234"/>
              <a:gd name="connsiteY65" fmla="*/ 305761 h 340376"/>
              <a:gd name="connsiteX66" fmla="*/ 199033 w 445234"/>
              <a:gd name="connsiteY66" fmla="*/ 299992 h 340376"/>
              <a:gd name="connsiteX67" fmla="*/ 216340 w 445234"/>
              <a:gd name="connsiteY67" fmla="*/ 294223 h 340376"/>
              <a:gd name="connsiteX68" fmla="*/ 233648 w 445234"/>
              <a:gd name="connsiteY68" fmla="*/ 288454 h 340376"/>
              <a:gd name="connsiteX69" fmla="*/ 242301 w 445234"/>
              <a:gd name="connsiteY69" fmla="*/ 285569 h 340376"/>
              <a:gd name="connsiteX70" fmla="*/ 259609 w 445234"/>
              <a:gd name="connsiteY70" fmla="*/ 276916 h 340376"/>
              <a:gd name="connsiteX71" fmla="*/ 276916 w 445234"/>
              <a:gd name="connsiteY71" fmla="*/ 268262 h 340376"/>
              <a:gd name="connsiteX72" fmla="*/ 285569 w 445234"/>
              <a:gd name="connsiteY72" fmla="*/ 262493 h 340376"/>
              <a:gd name="connsiteX73" fmla="*/ 274031 w 445234"/>
              <a:gd name="connsiteY73" fmla="*/ 245186 h 34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45234" h="340376">
                <a:moveTo>
                  <a:pt x="274031" y="245186"/>
                </a:moveTo>
                <a:cubicBezTo>
                  <a:pt x="276916" y="241340"/>
                  <a:pt x="290836" y="242857"/>
                  <a:pt x="302877" y="239417"/>
                </a:cubicBezTo>
                <a:cubicBezTo>
                  <a:pt x="305800" y="238582"/>
                  <a:pt x="308811" y="237892"/>
                  <a:pt x="311530" y="236532"/>
                </a:cubicBezTo>
                <a:cubicBezTo>
                  <a:pt x="314631" y="234981"/>
                  <a:pt x="317083" y="232313"/>
                  <a:pt x="320184" y="230763"/>
                </a:cubicBezTo>
                <a:cubicBezTo>
                  <a:pt x="334694" y="223508"/>
                  <a:pt x="327954" y="234529"/>
                  <a:pt x="346145" y="216340"/>
                </a:cubicBezTo>
                <a:cubicBezTo>
                  <a:pt x="349030" y="213456"/>
                  <a:pt x="351665" y="210298"/>
                  <a:pt x="354799" y="207687"/>
                </a:cubicBezTo>
                <a:cubicBezTo>
                  <a:pt x="357462" y="205468"/>
                  <a:pt x="360745" y="204084"/>
                  <a:pt x="363452" y="201918"/>
                </a:cubicBezTo>
                <a:cubicBezTo>
                  <a:pt x="365576" y="200219"/>
                  <a:pt x="367045" y="197780"/>
                  <a:pt x="369221" y="196148"/>
                </a:cubicBezTo>
                <a:cubicBezTo>
                  <a:pt x="374768" y="191988"/>
                  <a:pt x="386528" y="184610"/>
                  <a:pt x="386528" y="184610"/>
                </a:cubicBezTo>
                <a:cubicBezTo>
                  <a:pt x="388451" y="181726"/>
                  <a:pt x="390748" y="179058"/>
                  <a:pt x="392298" y="175957"/>
                </a:cubicBezTo>
                <a:cubicBezTo>
                  <a:pt x="393658" y="173237"/>
                  <a:pt x="393283" y="169677"/>
                  <a:pt x="395182" y="167303"/>
                </a:cubicBezTo>
                <a:cubicBezTo>
                  <a:pt x="397348" y="164596"/>
                  <a:pt x="400951" y="163457"/>
                  <a:pt x="403836" y="161534"/>
                </a:cubicBezTo>
                <a:cubicBezTo>
                  <a:pt x="409450" y="144688"/>
                  <a:pt x="402327" y="160157"/>
                  <a:pt x="415374" y="147111"/>
                </a:cubicBezTo>
                <a:cubicBezTo>
                  <a:pt x="417825" y="144660"/>
                  <a:pt x="418924" y="141121"/>
                  <a:pt x="421143" y="138458"/>
                </a:cubicBezTo>
                <a:cubicBezTo>
                  <a:pt x="423755" y="135324"/>
                  <a:pt x="427292" y="133024"/>
                  <a:pt x="429797" y="129804"/>
                </a:cubicBezTo>
                <a:cubicBezTo>
                  <a:pt x="434054" y="124331"/>
                  <a:pt x="441335" y="112497"/>
                  <a:pt x="441335" y="112497"/>
                </a:cubicBezTo>
                <a:cubicBezTo>
                  <a:pt x="447673" y="93477"/>
                  <a:pt x="445256" y="104519"/>
                  <a:pt x="441335" y="69229"/>
                </a:cubicBezTo>
                <a:cubicBezTo>
                  <a:pt x="440126" y="58350"/>
                  <a:pt x="440363" y="50950"/>
                  <a:pt x="432681" y="43268"/>
                </a:cubicBezTo>
                <a:cubicBezTo>
                  <a:pt x="430230" y="40817"/>
                  <a:pt x="426735" y="39665"/>
                  <a:pt x="424028" y="37499"/>
                </a:cubicBezTo>
                <a:cubicBezTo>
                  <a:pt x="421904" y="35800"/>
                  <a:pt x="420181" y="33653"/>
                  <a:pt x="418258" y="31730"/>
                </a:cubicBezTo>
                <a:cubicBezTo>
                  <a:pt x="417297" y="28845"/>
                  <a:pt x="417273" y="25450"/>
                  <a:pt x="415374" y="23076"/>
                </a:cubicBezTo>
                <a:cubicBezTo>
                  <a:pt x="409230" y="15395"/>
                  <a:pt x="405589" y="18601"/>
                  <a:pt x="398067" y="14422"/>
                </a:cubicBezTo>
                <a:cubicBezTo>
                  <a:pt x="369972" y="-1187"/>
                  <a:pt x="391767" y="5636"/>
                  <a:pt x="369221" y="0"/>
                </a:cubicBezTo>
                <a:cubicBezTo>
                  <a:pt x="324808" y="3416"/>
                  <a:pt x="342154" y="-4070"/>
                  <a:pt x="314415" y="14422"/>
                </a:cubicBezTo>
                <a:lnTo>
                  <a:pt x="305761" y="20191"/>
                </a:lnTo>
                <a:lnTo>
                  <a:pt x="297108" y="25960"/>
                </a:lnTo>
                <a:cubicBezTo>
                  <a:pt x="296146" y="28845"/>
                  <a:pt x="296123" y="32240"/>
                  <a:pt x="294223" y="34614"/>
                </a:cubicBezTo>
                <a:cubicBezTo>
                  <a:pt x="290157" y="39696"/>
                  <a:pt x="282616" y="41368"/>
                  <a:pt x="276916" y="43268"/>
                </a:cubicBezTo>
                <a:cubicBezTo>
                  <a:pt x="260570" y="42306"/>
                  <a:pt x="244115" y="42501"/>
                  <a:pt x="227879" y="40383"/>
                </a:cubicBezTo>
                <a:cubicBezTo>
                  <a:pt x="221849" y="39596"/>
                  <a:pt x="216340" y="36537"/>
                  <a:pt x="210571" y="34614"/>
                </a:cubicBezTo>
                <a:lnTo>
                  <a:pt x="201918" y="31730"/>
                </a:lnTo>
                <a:cubicBezTo>
                  <a:pt x="199995" y="29807"/>
                  <a:pt x="198481" y="27359"/>
                  <a:pt x="196149" y="25960"/>
                </a:cubicBezTo>
                <a:cubicBezTo>
                  <a:pt x="193542" y="24396"/>
                  <a:pt x="189831" y="25022"/>
                  <a:pt x="187495" y="23076"/>
                </a:cubicBezTo>
                <a:cubicBezTo>
                  <a:pt x="183802" y="19998"/>
                  <a:pt x="182534" y="14616"/>
                  <a:pt x="178841" y="11538"/>
                </a:cubicBezTo>
                <a:cubicBezTo>
                  <a:pt x="176505" y="9592"/>
                  <a:pt x="173111" y="9488"/>
                  <a:pt x="170188" y="8653"/>
                </a:cubicBezTo>
                <a:cubicBezTo>
                  <a:pt x="160694" y="5940"/>
                  <a:pt x="154127" y="4864"/>
                  <a:pt x="144227" y="2884"/>
                </a:cubicBezTo>
                <a:cubicBezTo>
                  <a:pt x="127881" y="3846"/>
                  <a:pt x="111483" y="4140"/>
                  <a:pt x="95190" y="5769"/>
                </a:cubicBezTo>
                <a:cubicBezTo>
                  <a:pt x="92164" y="6072"/>
                  <a:pt x="89066" y="6966"/>
                  <a:pt x="86536" y="8653"/>
                </a:cubicBezTo>
                <a:cubicBezTo>
                  <a:pt x="83142" y="10916"/>
                  <a:pt x="81016" y="14695"/>
                  <a:pt x="77882" y="17307"/>
                </a:cubicBezTo>
                <a:cubicBezTo>
                  <a:pt x="75219" y="19526"/>
                  <a:pt x="72113" y="21153"/>
                  <a:pt x="69229" y="23076"/>
                </a:cubicBezTo>
                <a:cubicBezTo>
                  <a:pt x="68267" y="25961"/>
                  <a:pt x="67704" y="29010"/>
                  <a:pt x="66344" y="31730"/>
                </a:cubicBezTo>
                <a:cubicBezTo>
                  <a:pt x="64794" y="34831"/>
                  <a:pt x="61983" y="37215"/>
                  <a:pt x="60575" y="40383"/>
                </a:cubicBezTo>
                <a:cubicBezTo>
                  <a:pt x="58105" y="45940"/>
                  <a:pt x="54806" y="57690"/>
                  <a:pt x="54806" y="57690"/>
                </a:cubicBezTo>
                <a:cubicBezTo>
                  <a:pt x="55768" y="69228"/>
                  <a:pt x="56479" y="80790"/>
                  <a:pt x="57691" y="92305"/>
                </a:cubicBezTo>
                <a:cubicBezTo>
                  <a:pt x="58403" y="99067"/>
                  <a:pt x="60575" y="105698"/>
                  <a:pt x="60575" y="112497"/>
                </a:cubicBezTo>
                <a:cubicBezTo>
                  <a:pt x="60575" y="121204"/>
                  <a:pt x="61819" y="130792"/>
                  <a:pt x="57691" y="138458"/>
                </a:cubicBezTo>
                <a:cubicBezTo>
                  <a:pt x="54404" y="144563"/>
                  <a:pt x="46152" y="146150"/>
                  <a:pt x="40383" y="149996"/>
                </a:cubicBezTo>
                <a:lnTo>
                  <a:pt x="31730" y="155765"/>
                </a:lnTo>
                <a:lnTo>
                  <a:pt x="23076" y="161534"/>
                </a:lnTo>
                <a:cubicBezTo>
                  <a:pt x="16584" y="181015"/>
                  <a:pt x="23076" y="157035"/>
                  <a:pt x="23076" y="187495"/>
                </a:cubicBezTo>
                <a:cubicBezTo>
                  <a:pt x="23076" y="196202"/>
                  <a:pt x="20886" y="204777"/>
                  <a:pt x="20192" y="213456"/>
                </a:cubicBezTo>
                <a:cubicBezTo>
                  <a:pt x="18963" y="228821"/>
                  <a:pt x="18841" y="244270"/>
                  <a:pt x="17307" y="259608"/>
                </a:cubicBezTo>
                <a:cubicBezTo>
                  <a:pt x="16684" y="265835"/>
                  <a:pt x="9944" y="284582"/>
                  <a:pt x="8653" y="288454"/>
                </a:cubicBezTo>
                <a:lnTo>
                  <a:pt x="5769" y="297107"/>
                </a:lnTo>
                <a:cubicBezTo>
                  <a:pt x="4807" y="299992"/>
                  <a:pt x="3621" y="302811"/>
                  <a:pt x="2884" y="305761"/>
                </a:cubicBezTo>
                <a:lnTo>
                  <a:pt x="0" y="317299"/>
                </a:lnTo>
                <a:cubicBezTo>
                  <a:pt x="961" y="324030"/>
                  <a:pt x="-156" y="331410"/>
                  <a:pt x="2884" y="337491"/>
                </a:cubicBezTo>
                <a:cubicBezTo>
                  <a:pt x="4244" y="340211"/>
                  <a:pt x="8497" y="340376"/>
                  <a:pt x="11538" y="340376"/>
                </a:cubicBezTo>
                <a:cubicBezTo>
                  <a:pt x="24075" y="340376"/>
                  <a:pt x="36537" y="338453"/>
                  <a:pt x="49037" y="337491"/>
                </a:cubicBezTo>
                <a:cubicBezTo>
                  <a:pt x="51922" y="335568"/>
                  <a:pt x="54445" y="332939"/>
                  <a:pt x="57691" y="331722"/>
                </a:cubicBezTo>
                <a:cubicBezTo>
                  <a:pt x="65722" y="328710"/>
                  <a:pt x="93754" y="326570"/>
                  <a:pt x="98074" y="325953"/>
                </a:cubicBezTo>
                <a:cubicBezTo>
                  <a:pt x="102928" y="325260"/>
                  <a:pt x="107661" y="323874"/>
                  <a:pt x="112497" y="323068"/>
                </a:cubicBezTo>
                <a:cubicBezTo>
                  <a:pt x="119203" y="321950"/>
                  <a:pt x="125958" y="321145"/>
                  <a:pt x="132689" y="320184"/>
                </a:cubicBezTo>
                <a:cubicBezTo>
                  <a:pt x="135573" y="318261"/>
                  <a:pt x="138084" y="315600"/>
                  <a:pt x="141342" y="314415"/>
                </a:cubicBezTo>
                <a:cubicBezTo>
                  <a:pt x="148794" y="311705"/>
                  <a:pt x="156897" y="311154"/>
                  <a:pt x="164419" y="308646"/>
                </a:cubicBezTo>
                <a:cubicBezTo>
                  <a:pt x="167303" y="307684"/>
                  <a:pt x="170122" y="306498"/>
                  <a:pt x="173072" y="305761"/>
                </a:cubicBezTo>
                <a:cubicBezTo>
                  <a:pt x="189568" y="301637"/>
                  <a:pt x="184206" y="304440"/>
                  <a:pt x="199033" y="299992"/>
                </a:cubicBezTo>
                <a:cubicBezTo>
                  <a:pt x="204858" y="298245"/>
                  <a:pt x="210571" y="296146"/>
                  <a:pt x="216340" y="294223"/>
                </a:cubicBezTo>
                <a:lnTo>
                  <a:pt x="233648" y="288454"/>
                </a:lnTo>
                <a:cubicBezTo>
                  <a:pt x="236532" y="287493"/>
                  <a:pt x="239771" y="287255"/>
                  <a:pt x="242301" y="285569"/>
                </a:cubicBezTo>
                <a:cubicBezTo>
                  <a:pt x="253485" y="278113"/>
                  <a:pt x="247666" y="280896"/>
                  <a:pt x="259609" y="276916"/>
                </a:cubicBezTo>
                <a:cubicBezTo>
                  <a:pt x="284406" y="260384"/>
                  <a:pt x="253032" y="280205"/>
                  <a:pt x="276916" y="268262"/>
                </a:cubicBezTo>
                <a:cubicBezTo>
                  <a:pt x="280017" y="266712"/>
                  <a:pt x="282559" y="264213"/>
                  <a:pt x="285569" y="262493"/>
                </a:cubicBezTo>
                <a:cubicBezTo>
                  <a:pt x="300449" y="253990"/>
                  <a:pt x="271146" y="249032"/>
                  <a:pt x="274031" y="245186"/>
                </a:cubicBezTo>
                <a:close/>
              </a:path>
            </a:pathLst>
          </a:custGeom>
          <a:gradFill flip="none" rotWithShape="1">
            <a:gsLst>
              <a:gs pos="50000">
                <a:schemeClr val="bg1"/>
              </a:gs>
              <a:gs pos="0">
                <a:srgbClr val="5E9EFF"/>
              </a:gs>
              <a:gs pos="100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22" name="TextBox 21"/>
          <p:cNvSpPr txBox="1"/>
          <p:nvPr/>
        </p:nvSpPr>
        <p:spPr>
          <a:xfrm>
            <a:off x="5561162" y="5346698"/>
            <a:ext cx="4528868" cy="400110"/>
          </a:xfrm>
          <a:prstGeom prst="rect">
            <a:avLst/>
          </a:prstGeom>
          <a:noFill/>
          <a:ln>
            <a:noFill/>
          </a:ln>
        </p:spPr>
        <p:txBody>
          <a:bodyPr wrap="square" rtlCol="0">
            <a:spAutoFit/>
          </a:bodyPr>
          <a:lstStyle/>
          <a:p>
            <a:r>
              <a:rPr lang="en-GB" sz="2000" dirty="0">
                <a:solidFill>
                  <a:srgbClr val="3F601A"/>
                </a:solidFill>
                <a:latin typeface="Verdana"/>
                <a:cs typeface="Arial" panose="020B0604020202020204" pitchFamily="34" charset="0"/>
              </a:rPr>
              <a:t>messages cannot be sent</a:t>
            </a:r>
          </a:p>
        </p:txBody>
      </p:sp>
      <p:sp>
        <p:nvSpPr>
          <p:cNvPr id="7" name="Freeform 6"/>
          <p:cNvSpPr/>
          <p:nvPr/>
        </p:nvSpPr>
        <p:spPr>
          <a:xfrm>
            <a:off x="6181153" y="3677697"/>
            <a:ext cx="915303" cy="924448"/>
          </a:xfrm>
          <a:custGeom>
            <a:avLst/>
            <a:gdLst>
              <a:gd name="connsiteX0" fmla="*/ 259 w 915303"/>
              <a:gd name="connsiteY0" fmla="*/ 542611 h 924448"/>
              <a:gd name="connsiteX1" fmla="*/ 5283 w 915303"/>
              <a:gd name="connsiteY1" fmla="*/ 587828 h 924448"/>
              <a:gd name="connsiteX2" fmla="*/ 25380 w 915303"/>
              <a:gd name="connsiteY2" fmla="*/ 617973 h 924448"/>
              <a:gd name="connsiteX3" fmla="*/ 35428 w 915303"/>
              <a:gd name="connsiteY3" fmla="*/ 658167 h 924448"/>
              <a:gd name="connsiteX4" fmla="*/ 40452 w 915303"/>
              <a:gd name="connsiteY4" fmla="*/ 673239 h 924448"/>
              <a:gd name="connsiteX5" fmla="*/ 35428 w 915303"/>
              <a:gd name="connsiteY5" fmla="*/ 688312 h 924448"/>
              <a:gd name="connsiteX6" fmla="*/ 55525 w 915303"/>
              <a:gd name="connsiteY6" fmla="*/ 733529 h 924448"/>
              <a:gd name="connsiteX7" fmla="*/ 60549 w 915303"/>
              <a:gd name="connsiteY7" fmla="*/ 748602 h 924448"/>
              <a:gd name="connsiteX8" fmla="*/ 70597 w 915303"/>
              <a:gd name="connsiteY8" fmla="*/ 763674 h 924448"/>
              <a:gd name="connsiteX9" fmla="*/ 50501 w 915303"/>
              <a:gd name="connsiteY9" fmla="*/ 874206 h 924448"/>
              <a:gd name="connsiteX10" fmla="*/ 40452 w 915303"/>
              <a:gd name="connsiteY10" fmla="*/ 884255 h 924448"/>
              <a:gd name="connsiteX11" fmla="*/ 60549 w 915303"/>
              <a:gd name="connsiteY11" fmla="*/ 914400 h 924448"/>
              <a:gd name="connsiteX12" fmla="*/ 95718 w 915303"/>
              <a:gd name="connsiteY12" fmla="*/ 919424 h 924448"/>
              <a:gd name="connsiteX13" fmla="*/ 120839 w 915303"/>
              <a:gd name="connsiteY13" fmla="*/ 924448 h 924448"/>
              <a:gd name="connsiteX14" fmla="*/ 201226 w 915303"/>
              <a:gd name="connsiteY14" fmla="*/ 919424 h 924448"/>
              <a:gd name="connsiteX15" fmla="*/ 236395 w 915303"/>
              <a:gd name="connsiteY15" fmla="*/ 909376 h 924448"/>
              <a:gd name="connsiteX16" fmla="*/ 251468 w 915303"/>
              <a:gd name="connsiteY16" fmla="*/ 899327 h 924448"/>
              <a:gd name="connsiteX17" fmla="*/ 271564 w 915303"/>
              <a:gd name="connsiteY17" fmla="*/ 894303 h 924448"/>
              <a:gd name="connsiteX18" fmla="*/ 286637 w 915303"/>
              <a:gd name="connsiteY18" fmla="*/ 889279 h 924448"/>
              <a:gd name="connsiteX19" fmla="*/ 296685 w 915303"/>
              <a:gd name="connsiteY19" fmla="*/ 879230 h 924448"/>
              <a:gd name="connsiteX20" fmla="*/ 321806 w 915303"/>
              <a:gd name="connsiteY20" fmla="*/ 874206 h 924448"/>
              <a:gd name="connsiteX21" fmla="*/ 336879 w 915303"/>
              <a:gd name="connsiteY21" fmla="*/ 869182 h 924448"/>
              <a:gd name="connsiteX22" fmla="*/ 377072 w 915303"/>
              <a:gd name="connsiteY22" fmla="*/ 839037 h 924448"/>
              <a:gd name="connsiteX23" fmla="*/ 397169 w 915303"/>
              <a:gd name="connsiteY23" fmla="*/ 823965 h 924448"/>
              <a:gd name="connsiteX24" fmla="*/ 437362 w 915303"/>
              <a:gd name="connsiteY24" fmla="*/ 798844 h 924448"/>
              <a:gd name="connsiteX25" fmla="*/ 447411 w 915303"/>
              <a:gd name="connsiteY25" fmla="*/ 783771 h 924448"/>
              <a:gd name="connsiteX26" fmla="*/ 472532 w 915303"/>
              <a:gd name="connsiteY26" fmla="*/ 763674 h 924448"/>
              <a:gd name="connsiteX27" fmla="*/ 482580 w 915303"/>
              <a:gd name="connsiteY27" fmla="*/ 748602 h 924448"/>
              <a:gd name="connsiteX28" fmla="*/ 502677 w 915303"/>
              <a:gd name="connsiteY28" fmla="*/ 733529 h 924448"/>
              <a:gd name="connsiteX29" fmla="*/ 512725 w 915303"/>
              <a:gd name="connsiteY29" fmla="*/ 718457 h 924448"/>
              <a:gd name="connsiteX30" fmla="*/ 522773 w 915303"/>
              <a:gd name="connsiteY30" fmla="*/ 708408 h 924448"/>
              <a:gd name="connsiteX31" fmla="*/ 532822 w 915303"/>
              <a:gd name="connsiteY31" fmla="*/ 693336 h 924448"/>
              <a:gd name="connsiteX32" fmla="*/ 547894 w 915303"/>
              <a:gd name="connsiteY32" fmla="*/ 678263 h 924448"/>
              <a:gd name="connsiteX33" fmla="*/ 557943 w 915303"/>
              <a:gd name="connsiteY33" fmla="*/ 663191 h 924448"/>
              <a:gd name="connsiteX34" fmla="*/ 588088 w 915303"/>
              <a:gd name="connsiteY34" fmla="*/ 633046 h 924448"/>
              <a:gd name="connsiteX35" fmla="*/ 618233 w 915303"/>
              <a:gd name="connsiteY35" fmla="*/ 597877 h 924448"/>
              <a:gd name="connsiteX36" fmla="*/ 638329 w 915303"/>
              <a:gd name="connsiteY36" fmla="*/ 572756 h 924448"/>
              <a:gd name="connsiteX37" fmla="*/ 648378 w 915303"/>
              <a:gd name="connsiteY37" fmla="*/ 552659 h 924448"/>
              <a:gd name="connsiteX38" fmla="*/ 668474 w 915303"/>
              <a:gd name="connsiteY38" fmla="*/ 537587 h 924448"/>
              <a:gd name="connsiteX39" fmla="*/ 703644 w 915303"/>
              <a:gd name="connsiteY39" fmla="*/ 497393 h 924448"/>
              <a:gd name="connsiteX40" fmla="*/ 723740 w 915303"/>
              <a:gd name="connsiteY40" fmla="*/ 472272 h 924448"/>
              <a:gd name="connsiteX41" fmla="*/ 738813 w 915303"/>
              <a:gd name="connsiteY41" fmla="*/ 462224 h 924448"/>
              <a:gd name="connsiteX42" fmla="*/ 748861 w 915303"/>
              <a:gd name="connsiteY42" fmla="*/ 447151 h 924448"/>
              <a:gd name="connsiteX43" fmla="*/ 763934 w 915303"/>
              <a:gd name="connsiteY43" fmla="*/ 442127 h 924448"/>
              <a:gd name="connsiteX44" fmla="*/ 789055 w 915303"/>
              <a:gd name="connsiteY44" fmla="*/ 417006 h 924448"/>
              <a:gd name="connsiteX45" fmla="*/ 819200 w 915303"/>
              <a:gd name="connsiteY45" fmla="*/ 381837 h 924448"/>
              <a:gd name="connsiteX46" fmla="*/ 834272 w 915303"/>
              <a:gd name="connsiteY46" fmla="*/ 371789 h 924448"/>
              <a:gd name="connsiteX47" fmla="*/ 844321 w 915303"/>
              <a:gd name="connsiteY47" fmla="*/ 361740 h 924448"/>
              <a:gd name="connsiteX48" fmla="*/ 864417 w 915303"/>
              <a:gd name="connsiteY48" fmla="*/ 346668 h 924448"/>
              <a:gd name="connsiteX49" fmla="*/ 889538 w 915303"/>
              <a:gd name="connsiteY49" fmla="*/ 326571 h 924448"/>
              <a:gd name="connsiteX50" fmla="*/ 904611 w 915303"/>
              <a:gd name="connsiteY50" fmla="*/ 296426 h 924448"/>
              <a:gd name="connsiteX51" fmla="*/ 909635 w 915303"/>
              <a:gd name="connsiteY51" fmla="*/ 281354 h 924448"/>
              <a:gd name="connsiteX52" fmla="*/ 909635 w 915303"/>
              <a:gd name="connsiteY52" fmla="*/ 155749 h 924448"/>
              <a:gd name="connsiteX53" fmla="*/ 894562 w 915303"/>
              <a:gd name="connsiteY53" fmla="*/ 145701 h 924448"/>
              <a:gd name="connsiteX54" fmla="*/ 844321 w 915303"/>
              <a:gd name="connsiteY54" fmla="*/ 135652 h 924448"/>
              <a:gd name="connsiteX55" fmla="*/ 839296 w 915303"/>
              <a:gd name="connsiteY55" fmla="*/ 105507 h 924448"/>
              <a:gd name="connsiteX56" fmla="*/ 849345 w 915303"/>
              <a:gd name="connsiteY56" fmla="*/ 115556 h 924448"/>
              <a:gd name="connsiteX57" fmla="*/ 864417 w 915303"/>
              <a:gd name="connsiteY57" fmla="*/ 125604 h 924448"/>
              <a:gd name="connsiteX58" fmla="*/ 824224 w 915303"/>
              <a:gd name="connsiteY58" fmla="*/ 90435 h 924448"/>
              <a:gd name="connsiteX59" fmla="*/ 809151 w 915303"/>
              <a:gd name="connsiteY59" fmla="*/ 85411 h 924448"/>
              <a:gd name="connsiteX60" fmla="*/ 799103 w 915303"/>
              <a:gd name="connsiteY60" fmla="*/ 75362 h 924448"/>
              <a:gd name="connsiteX61" fmla="*/ 768958 w 915303"/>
              <a:gd name="connsiteY61" fmla="*/ 55266 h 924448"/>
              <a:gd name="connsiteX62" fmla="*/ 753885 w 915303"/>
              <a:gd name="connsiteY62" fmla="*/ 30145 h 924448"/>
              <a:gd name="connsiteX63" fmla="*/ 708668 w 915303"/>
              <a:gd name="connsiteY63" fmla="*/ 25121 h 924448"/>
              <a:gd name="connsiteX64" fmla="*/ 683547 w 915303"/>
              <a:gd name="connsiteY64" fmla="*/ 20096 h 924448"/>
              <a:gd name="connsiteX65" fmla="*/ 653402 w 915303"/>
              <a:gd name="connsiteY65" fmla="*/ 10048 h 924448"/>
              <a:gd name="connsiteX66" fmla="*/ 638329 w 915303"/>
              <a:gd name="connsiteY66" fmla="*/ 5024 h 924448"/>
              <a:gd name="connsiteX67" fmla="*/ 623257 w 915303"/>
              <a:gd name="connsiteY67" fmla="*/ 0 h 924448"/>
              <a:gd name="connsiteX68" fmla="*/ 593112 w 915303"/>
              <a:gd name="connsiteY68" fmla="*/ 20096 h 924448"/>
              <a:gd name="connsiteX69" fmla="*/ 588088 w 915303"/>
              <a:gd name="connsiteY69" fmla="*/ 35169 h 924448"/>
              <a:gd name="connsiteX70" fmla="*/ 578039 w 915303"/>
              <a:gd name="connsiteY70" fmla="*/ 90435 h 924448"/>
              <a:gd name="connsiteX71" fmla="*/ 567991 w 915303"/>
              <a:gd name="connsiteY71" fmla="*/ 105507 h 924448"/>
              <a:gd name="connsiteX72" fmla="*/ 547894 w 915303"/>
              <a:gd name="connsiteY72" fmla="*/ 125604 h 924448"/>
              <a:gd name="connsiteX73" fmla="*/ 532822 w 915303"/>
              <a:gd name="connsiteY73" fmla="*/ 140677 h 924448"/>
              <a:gd name="connsiteX74" fmla="*/ 527797 w 915303"/>
              <a:gd name="connsiteY74" fmla="*/ 155749 h 924448"/>
              <a:gd name="connsiteX75" fmla="*/ 517749 w 915303"/>
              <a:gd name="connsiteY75" fmla="*/ 165798 h 924448"/>
              <a:gd name="connsiteX76" fmla="*/ 492628 w 915303"/>
              <a:gd name="connsiteY76" fmla="*/ 195943 h 924448"/>
              <a:gd name="connsiteX77" fmla="*/ 487604 w 915303"/>
              <a:gd name="connsiteY77" fmla="*/ 211015 h 924448"/>
              <a:gd name="connsiteX78" fmla="*/ 452435 w 915303"/>
              <a:gd name="connsiteY78" fmla="*/ 251208 h 924448"/>
              <a:gd name="connsiteX79" fmla="*/ 437362 w 915303"/>
              <a:gd name="connsiteY79" fmla="*/ 266281 h 924448"/>
              <a:gd name="connsiteX80" fmla="*/ 422290 w 915303"/>
              <a:gd name="connsiteY80" fmla="*/ 281354 h 924448"/>
              <a:gd name="connsiteX81" fmla="*/ 412241 w 915303"/>
              <a:gd name="connsiteY81" fmla="*/ 291402 h 924448"/>
              <a:gd name="connsiteX82" fmla="*/ 367024 w 915303"/>
              <a:gd name="connsiteY82" fmla="*/ 316523 h 924448"/>
              <a:gd name="connsiteX83" fmla="*/ 336879 w 915303"/>
              <a:gd name="connsiteY83" fmla="*/ 341644 h 924448"/>
              <a:gd name="connsiteX84" fmla="*/ 316782 w 915303"/>
              <a:gd name="connsiteY84" fmla="*/ 366765 h 924448"/>
              <a:gd name="connsiteX85" fmla="*/ 301710 w 915303"/>
              <a:gd name="connsiteY85" fmla="*/ 376813 h 924448"/>
              <a:gd name="connsiteX86" fmla="*/ 276589 w 915303"/>
              <a:gd name="connsiteY86" fmla="*/ 401934 h 924448"/>
              <a:gd name="connsiteX87" fmla="*/ 251468 w 915303"/>
              <a:gd name="connsiteY87" fmla="*/ 422030 h 924448"/>
              <a:gd name="connsiteX88" fmla="*/ 236395 w 915303"/>
              <a:gd name="connsiteY88" fmla="*/ 427055 h 924448"/>
              <a:gd name="connsiteX89" fmla="*/ 206250 w 915303"/>
              <a:gd name="connsiteY89" fmla="*/ 447151 h 924448"/>
              <a:gd name="connsiteX90" fmla="*/ 176105 w 915303"/>
              <a:gd name="connsiteY90" fmla="*/ 457200 h 924448"/>
              <a:gd name="connsiteX91" fmla="*/ 161033 w 915303"/>
              <a:gd name="connsiteY91" fmla="*/ 467248 h 924448"/>
              <a:gd name="connsiteX92" fmla="*/ 140936 w 915303"/>
              <a:gd name="connsiteY92" fmla="*/ 472272 h 924448"/>
              <a:gd name="connsiteX93" fmla="*/ 125863 w 915303"/>
              <a:gd name="connsiteY93" fmla="*/ 477296 h 924448"/>
              <a:gd name="connsiteX94" fmla="*/ 115815 w 915303"/>
              <a:gd name="connsiteY94" fmla="*/ 487345 h 924448"/>
              <a:gd name="connsiteX95" fmla="*/ 95718 w 915303"/>
              <a:gd name="connsiteY95" fmla="*/ 492369 h 924448"/>
              <a:gd name="connsiteX96" fmla="*/ 65573 w 915303"/>
              <a:gd name="connsiteY96" fmla="*/ 502417 h 924448"/>
              <a:gd name="connsiteX97" fmla="*/ 50501 w 915303"/>
              <a:gd name="connsiteY97" fmla="*/ 507441 h 924448"/>
              <a:gd name="connsiteX98" fmla="*/ 40452 w 915303"/>
              <a:gd name="connsiteY98" fmla="*/ 517490 h 924448"/>
              <a:gd name="connsiteX99" fmla="*/ 10307 w 915303"/>
              <a:gd name="connsiteY99" fmla="*/ 527538 h 924448"/>
              <a:gd name="connsiteX100" fmla="*/ 259 w 915303"/>
              <a:gd name="connsiteY100" fmla="*/ 542611 h 924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915303" h="924448">
                <a:moveTo>
                  <a:pt x="259" y="542611"/>
                </a:moveTo>
                <a:cubicBezTo>
                  <a:pt x="-578" y="552659"/>
                  <a:pt x="487" y="573441"/>
                  <a:pt x="5283" y="587828"/>
                </a:cubicBezTo>
                <a:cubicBezTo>
                  <a:pt x="9102" y="599285"/>
                  <a:pt x="25380" y="617973"/>
                  <a:pt x="25380" y="617973"/>
                </a:cubicBezTo>
                <a:cubicBezTo>
                  <a:pt x="36865" y="652430"/>
                  <a:pt x="23302" y="609660"/>
                  <a:pt x="35428" y="658167"/>
                </a:cubicBezTo>
                <a:cubicBezTo>
                  <a:pt x="36712" y="663305"/>
                  <a:pt x="38777" y="668215"/>
                  <a:pt x="40452" y="673239"/>
                </a:cubicBezTo>
                <a:cubicBezTo>
                  <a:pt x="38777" y="678263"/>
                  <a:pt x="34843" y="683048"/>
                  <a:pt x="35428" y="688312"/>
                </a:cubicBezTo>
                <a:cubicBezTo>
                  <a:pt x="37820" y="709835"/>
                  <a:pt x="45055" y="717824"/>
                  <a:pt x="55525" y="733529"/>
                </a:cubicBezTo>
                <a:cubicBezTo>
                  <a:pt x="57200" y="738553"/>
                  <a:pt x="58181" y="743865"/>
                  <a:pt x="60549" y="748602"/>
                </a:cubicBezTo>
                <a:cubicBezTo>
                  <a:pt x="63249" y="754003"/>
                  <a:pt x="70597" y="757636"/>
                  <a:pt x="70597" y="763674"/>
                </a:cubicBezTo>
                <a:cubicBezTo>
                  <a:pt x="70597" y="814964"/>
                  <a:pt x="76282" y="841981"/>
                  <a:pt x="50501" y="874206"/>
                </a:cubicBezTo>
                <a:cubicBezTo>
                  <a:pt x="47542" y="877905"/>
                  <a:pt x="43802" y="880905"/>
                  <a:pt x="40452" y="884255"/>
                </a:cubicBezTo>
                <a:cubicBezTo>
                  <a:pt x="42913" y="889177"/>
                  <a:pt x="51344" y="911332"/>
                  <a:pt x="60549" y="914400"/>
                </a:cubicBezTo>
                <a:cubicBezTo>
                  <a:pt x="71783" y="918145"/>
                  <a:pt x="84037" y="917477"/>
                  <a:pt x="95718" y="919424"/>
                </a:cubicBezTo>
                <a:cubicBezTo>
                  <a:pt x="104141" y="920828"/>
                  <a:pt x="112465" y="922773"/>
                  <a:pt x="120839" y="924448"/>
                </a:cubicBezTo>
                <a:cubicBezTo>
                  <a:pt x="147635" y="922773"/>
                  <a:pt x="174511" y="922095"/>
                  <a:pt x="201226" y="919424"/>
                </a:cubicBezTo>
                <a:cubicBezTo>
                  <a:pt x="210240" y="918523"/>
                  <a:pt x="227213" y="912437"/>
                  <a:pt x="236395" y="909376"/>
                </a:cubicBezTo>
                <a:cubicBezTo>
                  <a:pt x="241419" y="906026"/>
                  <a:pt x="245918" y="901706"/>
                  <a:pt x="251468" y="899327"/>
                </a:cubicBezTo>
                <a:cubicBezTo>
                  <a:pt x="257815" y="896607"/>
                  <a:pt x="264925" y="896200"/>
                  <a:pt x="271564" y="894303"/>
                </a:cubicBezTo>
                <a:cubicBezTo>
                  <a:pt x="276656" y="892848"/>
                  <a:pt x="281613" y="890954"/>
                  <a:pt x="286637" y="889279"/>
                </a:cubicBezTo>
                <a:cubicBezTo>
                  <a:pt x="289986" y="885929"/>
                  <a:pt x="292331" y="881096"/>
                  <a:pt x="296685" y="879230"/>
                </a:cubicBezTo>
                <a:cubicBezTo>
                  <a:pt x="304534" y="875866"/>
                  <a:pt x="313521" y="876277"/>
                  <a:pt x="321806" y="874206"/>
                </a:cubicBezTo>
                <a:cubicBezTo>
                  <a:pt x="326944" y="872922"/>
                  <a:pt x="331855" y="870857"/>
                  <a:pt x="336879" y="869182"/>
                </a:cubicBezTo>
                <a:lnTo>
                  <a:pt x="377072" y="839037"/>
                </a:lnTo>
                <a:cubicBezTo>
                  <a:pt x="383771" y="834013"/>
                  <a:pt x="389679" y="827710"/>
                  <a:pt x="397169" y="823965"/>
                </a:cubicBezTo>
                <a:cubicBezTo>
                  <a:pt x="413087" y="816006"/>
                  <a:pt x="424319" y="811887"/>
                  <a:pt x="437362" y="798844"/>
                </a:cubicBezTo>
                <a:cubicBezTo>
                  <a:pt x="441632" y="794574"/>
                  <a:pt x="443141" y="788041"/>
                  <a:pt x="447411" y="783771"/>
                </a:cubicBezTo>
                <a:cubicBezTo>
                  <a:pt x="473526" y="757656"/>
                  <a:pt x="452642" y="788537"/>
                  <a:pt x="472532" y="763674"/>
                </a:cubicBezTo>
                <a:cubicBezTo>
                  <a:pt x="476304" y="758959"/>
                  <a:pt x="478310" y="752872"/>
                  <a:pt x="482580" y="748602"/>
                </a:cubicBezTo>
                <a:cubicBezTo>
                  <a:pt x="488501" y="742681"/>
                  <a:pt x="496756" y="739450"/>
                  <a:pt x="502677" y="733529"/>
                </a:cubicBezTo>
                <a:cubicBezTo>
                  <a:pt x="506947" y="729259"/>
                  <a:pt x="508953" y="723172"/>
                  <a:pt x="512725" y="718457"/>
                </a:cubicBezTo>
                <a:cubicBezTo>
                  <a:pt x="515684" y="714758"/>
                  <a:pt x="519814" y="712107"/>
                  <a:pt x="522773" y="708408"/>
                </a:cubicBezTo>
                <a:cubicBezTo>
                  <a:pt x="526545" y="703693"/>
                  <a:pt x="528956" y="697975"/>
                  <a:pt x="532822" y="693336"/>
                </a:cubicBezTo>
                <a:cubicBezTo>
                  <a:pt x="537371" y="687878"/>
                  <a:pt x="543345" y="683721"/>
                  <a:pt x="547894" y="678263"/>
                </a:cubicBezTo>
                <a:cubicBezTo>
                  <a:pt x="551760" y="673624"/>
                  <a:pt x="553931" y="667704"/>
                  <a:pt x="557943" y="663191"/>
                </a:cubicBezTo>
                <a:cubicBezTo>
                  <a:pt x="567384" y="652570"/>
                  <a:pt x="579562" y="644415"/>
                  <a:pt x="588088" y="633046"/>
                </a:cubicBezTo>
                <a:cubicBezTo>
                  <a:pt x="607423" y="607265"/>
                  <a:pt x="597239" y="618870"/>
                  <a:pt x="618233" y="597877"/>
                </a:cubicBezTo>
                <a:cubicBezTo>
                  <a:pt x="630228" y="561890"/>
                  <a:pt x="613080" y="603055"/>
                  <a:pt x="638329" y="572756"/>
                </a:cubicBezTo>
                <a:cubicBezTo>
                  <a:pt x="643124" y="567002"/>
                  <a:pt x="643504" y="558346"/>
                  <a:pt x="648378" y="552659"/>
                </a:cubicBezTo>
                <a:cubicBezTo>
                  <a:pt x="653827" y="546302"/>
                  <a:pt x="662911" y="543845"/>
                  <a:pt x="668474" y="537587"/>
                </a:cubicBezTo>
                <a:cubicBezTo>
                  <a:pt x="711101" y="489630"/>
                  <a:pt x="668932" y="520533"/>
                  <a:pt x="703644" y="497393"/>
                </a:cubicBezTo>
                <a:cubicBezTo>
                  <a:pt x="711103" y="486205"/>
                  <a:pt x="713515" y="480452"/>
                  <a:pt x="723740" y="472272"/>
                </a:cubicBezTo>
                <a:cubicBezTo>
                  <a:pt x="728455" y="468500"/>
                  <a:pt x="733789" y="465573"/>
                  <a:pt x="738813" y="462224"/>
                </a:cubicBezTo>
                <a:cubicBezTo>
                  <a:pt x="742162" y="457200"/>
                  <a:pt x="744146" y="450923"/>
                  <a:pt x="748861" y="447151"/>
                </a:cubicBezTo>
                <a:cubicBezTo>
                  <a:pt x="752997" y="443843"/>
                  <a:pt x="759697" y="445305"/>
                  <a:pt x="763934" y="442127"/>
                </a:cubicBezTo>
                <a:cubicBezTo>
                  <a:pt x="773408" y="435022"/>
                  <a:pt x="782486" y="426859"/>
                  <a:pt x="789055" y="417006"/>
                </a:cubicBezTo>
                <a:cubicBezTo>
                  <a:pt x="798146" y="403369"/>
                  <a:pt x="804580" y="391584"/>
                  <a:pt x="819200" y="381837"/>
                </a:cubicBezTo>
                <a:cubicBezTo>
                  <a:pt x="824224" y="378488"/>
                  <a:pt x="829557" y="375561"/>
                  <a:pt x="834272" y="371789"/>
                </a:cubicBezTo>
                <a:cubicBezTo>
                  <a:pt x="837971" y="368830"/>
                  <a:pt x="840682" y="364773"/>
                  <a:pt x="844321" y="361740"/>
                </a:cubicBezTo>
                <a:cubicBezTo>
                  <a:pt x="850754" y="356380"/>
                  <a:pt x="857984" y="352028"/>
                  <a:pt x="864417" y="346668"/>
                </a:cubicBezTo>
                <a:cubicBezTo>
                  <a:pt x="893053" y="322804"/>
                  <a:pt x="852275" y="351413"/>
                  <a:pt x="889538" y="326571"/>
                </a:cubicBezTo>
                <a:cubicBezTo>
                  <a:pt x="902166" y="288688"/>
                  <a:pt x="885132" y="335383"/>
                  <a:pt x="904611" y="296426"/>
                </a:cubicBezTo>
                <a:cubicBezTo>
                  <a:pt x="906979" y="291689"/>
                  <a:pt x="907960" y="286378"/>
                  <a:pt x="909635" y="281354"/>
                </a:cubicBezTo>
                <a:cubicBezTo>
                  <a:pt x="913460" y="239280"/>
                  <a:pt x="920205" y="198028"/>
                  <a:pt x="909635" y="155749"/>
                </a:cubicBezTo>
                <a:cubicBezTo>
                  <a:pt x="908170" y="149891"/>
                  <a:pt x="899963" y="148401"/>
                  <a:pt x="894562" y="145701"/>
                </a:cubicBezTo>
                <a:cubicBezTo>
                  <a:pt x="880532" y="138686"/>
                  <a:pt x="857281" y="137504"/>
                  <a:pt x="844321" y="135652"/>
                </a:cubicBezTo>
                <a:cubicBezTo>
                  <a:pt x="842646" y="125604"/>
                  <a:pt x="836825" y="115390"/>
                  <a:pt x="839296" y="105507"/>
                </a:cubicBezTo>
                <a:cubicBezTo>
                  <a:pt x="840445" y="100911"/>
                  <a:pt x="845646" y="112597"/>
                  <a:pt x="849345" y="115556"/>
                </a:cubicBezTo>
                <a:cubicBezTo>
                  <a:pt x="854060" y="119328"/>
                  <a:pt x="867766" y="130628"/>
                  <a:pt x="864417" y="125604"/>
                </a:cubicBezTo>
                <a:cubicBezTo>
                  <a:pt x="857869" y="115783"/>
                  <a:pt x="837502" y="97074"/>
                  <a:pt x="824224" y="90435"/>
                </a:cubicBezTo>
                <a:cubicBezTo>
                  <a:pt x="819487" y="88067"/>
                  <a:pt x="814175" y="87086"/>
                  <a:pt x="809151" y="85411"/>
                </a:cubicBezTo>
                <a:cubicBezTo>
                  <a:pt x="805802" y="82061"/>
                  <a:pt x="802893" y="78204"/>
                  <a:pt x="799103" y="75362"/>
                </a:cubicBezTo>
                <a:cubicBezTo>
                  <a:pt x="789442" y="68116"/>
                  <a:pt x="768958" y="55266"/>
                  <a:pt x="768958" y="55266"/>
                </a:cubicBezTo>
                <a:cubicBezTo>
                  <a:pt x="766548" y="48035"/>
                  <a:pt x="764001" y="32904"/>
                  <a:pt x="753885" y="30145"/>
                </a:cubicBezTo>
                <a:cubicBezTo>
                  <a:pt x="739254" y="26155"/>
                  <a:pt x="723681" y="27266"/>
                  <a:pt x="708668" y="25121"/>
                </a:cubicBezTo>
                <a:cubicBezTo>
                  <a:pt x="700214" y="23913"/>
                  <a:pt x="691786" y="22343"/>
                  <a:pt x="683547" y="20096"/>
                </a:cubicBezTo>
                <a:cubicBezTo>
                  <a:pt x="673328" y="17309"/>
                  <a:pt x="663450" y="13397"/>
                  <a:pt x="653402" y="10048"/>
                </a:cubicBezTo>
                <a:lnTo>
                  <a:pt x="638329" y="5024"/>
                </a:lnTo>
                <a:lnTo>
                  <a:pt x="623257" y="0"/>
                </a:lnTo>
                <a:cubicBezTo>
                  <a:pt x="607455" y="5267"/>
                  <a:pt x="603864" y="3967"/>
                  <a:pt x="593112" y="20096"/>
                </a:cubicBezTo>
                <a:cubicBezTo>
                  <a:pt x="590174" y="24503"/>
                  <a:pt x="589763" y="30145"/>
                  <a:pt x="588088" y="35169"/>
                </a:cubicBezTo>
                <a:cubicBezTo>
                  <a:pt x="586356" y="49020"/>
                  <a:pt x="585783" y="74947"/>
                  <a:pt x="578039" y="90435"/>
                </a:cubicBezTo>
                <a:cubicBezTo>
                  <a:pt x="575339" y="95836"/>
                  <a:pt x="571921" y="100923"/>
                  <a:pt x="567991" y="105507"/>
                </a:cubicBezTo>
                <a:cubicBezTo>
                  <a:pt x="561826" y="112700"/>
                  <a:pt x="554593" y="118905"/>
                  <a:pt x="547894" y="125604"/>
                </a:cubicBezTo>
                <a:lnTo>
                  <a:pt x="532822" y="140677"/>
                </a:lnTo>
                <a:cubicBezTo>
                  <a:pt x="531147" y="145701"/>
                  <a:pt x="530522" y="151208"/>
                  <a:pt x="527797" y="155749"/>
                </a:cubicBezTo>
                <a:cubicBezTo>
                  <a:pt x="525360" y="159811"/>
                  <a:pt x="520708" y="162099"/>
                  <a:pt x="517749" y="165798"/>
                </a:cubicBezTo>
                <a:cubicBezTo>
                  <a:pt x="489776" y="200766"/>
                  <a:pt x="528426" y="160145"/>
                  <a:pt x="492628" y="195943"/>
                </a:cubicBezTo>
                <a:cubicBezTo>
                  <a:pt x="490953" y="200967"/>
                  <a:pt x="489972" y="206278"/>
                  <a:pt x="487604" y="211015"/>
                </a:cubicBezTo>
                <a:cubicBezTo>
                  <a:pt x="479294" y="227635"/>
                  <a:pt x="465536" y="238108"/>
                  <a:pt x="452435" y="251208"/>
                </a:cubicBezTo>
                <a:lnTo>
                  <a:pt x="437362" y="266281"/>
                </a:lnTo>
                <a:lnTo>
                  <a:pt x="422290" y="281354"/>
                </a:lnTo>
                <a:cubicBezTo>
                  <a:pt x="418940" y="284704"/>
                  <a:pt x="416735" y="289904"/>
                  <a:pt x="412241" y="291402"/>
                </a:cubicBezTo>
                <a:cubicBezTo>
                  <a:pt x="393286" y="297720"/>
                  <a:pt x="384303" y="299246"/>
                  <a:pt x="367024" y="316523"/>
                </a:cubicBezTo>
                <a:cubicBezTo>
                  <a:pt x="344297" y="339248"/>
                  <a:pt x="372708" y="311786"/>
                  <a:pt x="336879" y="341644"/>
                </a:cubicBezTo>
                <a:cubicBezTo>
                  <a:pt x="307039" y="366511"/>
                  <a:pt x="349243" y="334303"/>
                  <a:pt x="316782" y="366765"/>
                </a:cubicBezTo>
                <a:cubicBezTo>
                  <a:pt x="312513" y="371035"/>
                  <a:pt x="306734" y="373464"/>
                  <a:pt x="301710" y="376813"/>
                </a:cubicBezTo>
                <a:cubicBezTo>
                  <a:pt x="284484" y="402649"/>
                  <a:pt x="300512" y="382795"/>
                  <a:pt x="276589" y="401934"/>
                </a:cubicBezTo>
                <a:cubicBezTo>
                  <a:pt x="261015" y="414393"/>
                  <a:pt x="272081" y="411723"/>
                  <a:pt x="251468" y="422030"/>
                </a:cubicBezTo>
                <a:cubicBezTo>
                  <a:pt x="246731" y="424399"/>
                  <a:pt x="241025" y="424483"/>
                  <a:pt x="236395" y="427055"/>
                </a:cubicBezTo>
                <a:cubicBezTo>
                  <a:pt x="225838" y="432920"/>
                  <a:pt x="217707" y="443332"/>
                  <a:pt x="206250" y="447151"/>
                </a:cubicBezTo>
                <a:lnTo>
                  <a:pt x="176105" y="457200"/>
                </a:lnTo>
                <a:cubicBezTo>
                  <a:pt x="171081" y="460549"/>
                  <a:pt x="166583" y="464870"/>
                  <a:pt x="161033" y="467248"/>
                </a:cubicBezTo>
                <a:cubicBezTo>
                  <a:pt x="154686" y="469968"/>
                  <a:pt x="147575" y="470375"/>
                  <a:pt x="140936" y="472272"/>
                </a:cubicBezTo>
                <a:cubicBezTo>
                  <a:pt x="135844" y="473727"/>
                  <a:pt x="130887" y="475621"/>
                  <a:pt x="125863" y="477296"/>
                </a:cubicBezTo>
                <a:cubicBezTo>
                  <a:pt x="122514" y="480646"/>
                  <a:pt x="120052" y="485227"/>
                  <a:pt x="115815" y="487345"/>
                </a:cubicBezTo>
                <a:cubicBezTo>
                  <a:pt x="109639" y="490433"/>
                  <a:pt x="102332" y="490385"/>
                  <a:pt x="95718" y="492369"/>
                </a:cubicBezTo>
                <a:cubicBezTo>
                  <a:pt x="85573" y="495412"/>
                  <a:pt x="75621" y="499068"/>
                  <a:pt x="65573" y="502417"/>
                </a:cubicBezTo>
                <a:lnTo>
                  <a:pt x="50501" y="507441"/>
                </a:lnTo>
                <a:cubicBezTo>
                  <a:pt x="47151" y="510791"/>
                  <a:pt x="44689" y="515371"/>
                  <a:pt x="40452" y="517490"/>
                </a:cubicBezTo>
                <a:cubicBezTo>
                  <a:pt x="30978" y="522227"/>
                  <a:pt x="10307" y="527538"/>
                  <a:pt x="10307" y="527538"/>
                </a:cubicBezTo>
                <a:cubicBezTo>
                  <a:pt x="-2389" y="540235"/>
                  <a:pt x="1096" y="532563"/>
                  <a:pt x="259" y="542611"/>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Tree>
    <p:extLst>
      <p:ext uri="{BB962C8B-B14F-4D97-AF65-F5344CB8AC3E}">
        <p14:creationId xmlns:p14="http://schemas.microsoft.com/office/powerpoint/2010/main" val="257772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t="-864"/>
          <a:stretch/>
        </p:blipFill>
        <p:spPr>
          <a:xfrm>
            <a:off x="5246403" y="1398488"/>
            <a:ext cx="2228850" cy="2222376"/>
          </a:xfrm>
          <a:prstGeom prst="ellipse">
            <a:avLst/>
          </a:prstGeom>
        </p:spPr>
      </p:pic>
      <p:sp>
        <p:nvSpPr>
          <p:cNvPr id="3" name="Subtitle 2"/>
          <p:cNvSpPr>
            <a:spLocks noGrp="1"/>
          </p:cNvSpPr>
          <p:nvPr>
            <p:ph type="subTitle" idx="1"/>
          </p:nvPr>
        </p:nvSpPr>
        <p:spPr>
          <a:xfrm>
            <a:off x="1797133" y="6351769"/>
            <a:ext cx="3144603" cy="942530"/>
          </a:xfrm>
        </p:spPr>
        <p:txBody>
          <a:bodyPr/>
          <a:lstStyle/>
          <a:p>
            <a:r>
              <a:rPr lang="en-GB" noProof="0" dirty="0"/>
              <a:t>MS symptoms</a:t>
            </a: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flipH="1" flipV="1">
            <a:off x="8157556" y="253002"/>
            <a:ext cx="2827047" cy="2660392"/>
          </a:xfrm>
          <a:prstGeom prst="rect">
            <a:avLst/>
          </a:prstGeom>
        </p:spPr>
      </p:pic>
      <p:pic>
        <p:nvPicPr>
          <p:cNvPr id="9" name="Picture 7" descr="MASTER_DSC_3715"/>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8340437" y="3446187"/>
            <a:ext cx="2327564" cy="2234823"/>
          </a:xfrm>
          <a:prstGeom prst="parallelogram">
            <a:avLst>
              <a:gd name="adj" fmla="val 26751"/>
            </a:avLst>
          </a:prstGeom>
          <a:noFill/>
          <a:ln w="9525">
            <a:noFill/>
            <a:miter lim="800000"/>
            <a:headEnd/>
            <a:tailEnd/>
          </a:ln>
        </p:spPr>
      </p:pic>
      <p:pic>
        <p:nvPicPr>
          <p:cNvPr id="10" name="Picture 2" descr="botox"/>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rot="12666527">
            <a:off x="6180853" y="3695808"/>
            <a:ext cx="1726992" cy="2209598"/>
          </a:xfrm>
          <a:prstGeom prst="rect">
            <a:avLst/>
          </a:prstGeom>
          <a:noFill/>
          <a:ln w="9525">
            <a:noFill/>
            <a:miter lim="800000"/>
            <a:headEnd/>
            <a:tailEnd/>
          </a:ln>
        </p:spPr>
      </p:pic>
    </p:spTree>
    <p:extLst>
      <p:ext uri="{BB962C8B-B14F-4D97-AF65-F5344CB8AC3E}">
        <p14:creationId xmlns:p14="http://schemas.microsoft.com/office/powerpoint/2010/main" val="2277824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social impact of MS in the UK</a:t>
            </a:r>
          </a:p>
        </p:txBody>
      </p:sp>
      <p:sp>
        <p:nvSpPr>
          <p:cNvPr id="8" name="Text Placeholder 13"/>
          <p:cNvSpPr>
            <a:spLocks noGrp="1"/>
          </p:cNvSpPr>
          <p:nvPr>
            <p:ph idx="1"/>
          </p:nvPr>
        </p:nvSpPr>
        <p:spPr>
          <a:xfrm>
            <a:off x="2078360" y="1442001"/>
            <a:ext cx="4670784" cy="4937395"/>
          </a:xfrm>
        </p:spPr>
        <p:txBody>
          <a:bodyPr/>
          <a:lstStyle/>
          <a:p>
            <a:pPr lvl="2">
              <a:buClr>
                <a:schemeClr val="accent1"/>
              </a:buClr>
              <a:buFont typeface="Wingdings 3" panose="05040102010807070707" pitchFamily="18" charset="2"/>
              <a:buChar char="u"/>
            </a:pPr>
            <a:r>
              <a:rPr lang="en-GB" sz="2400" dirty="0">
                <a:latin typeface="+mn-lt"/>
              </a:rPr>
              <a:t>100 people diagnosed each week</a:t>
            </a:r>
          </a:p>
          <a:p>
            <a:pPr lvl="2">
              <a:buClr>
                <a:schemeClr val="accent1"/>
              </a:buClr>
              <a:buFont typeface="Wingdings 3" panose="05040102010807070707" pitchFamily="18" charset="2"/>
              <a:buChar char="u"/>
            </a:pPr>
            <a:endParaRPr lang="en-GB" sz="2400" dirty="0">
              <a:latin typeface="+mn-lt"/>
            </a:endParaRPr>
          </a:p>
          <a:p>
            <a:pPr lvl="2">
              <a:buClr>
                <a:schemeClr val="accent1"/>
              </a:buClr>
              <a:buFont typeface="Wingdings 3" panose="05040102010807070707" pitchFamily="18" charset="2"/>
              <a:buChar char="u"/>
            </a:pPr>
            <a:r>
              <a:rPr lang="en-GB" sz="2400" dirty="0">
                <a:latin typeface="+mn-lt"/>
              </a:rPr>
              <a:t>Estimated £4.2 billion each year</a:t>
            </a:r>
          </a:p>
          <a:p>
            <a:pPr lvl="2">
              <a:buClr>
                <a:schemeClr val="accent1"/>
              </a:buClr>
              <a:buFont typeface="Wingdings 3" panose="05040102010807070707" pitchFamily="18" charset="2"/>
              <a:buChar char="u"/>
            </a:pPr>
            <a:endParaRPr lang="en-GB" sz="2400" dirty="0">
              <a:latin typeface="+mn-lt"/>
            </a:endParaRPr>
          </a:p>
          <a:p>
            <a:pPr lvl="2">
              <a:buClr>
                <a:schemeClr val="accent1"/>
              </a:buClr>
              <a:buFont typeface="Wingdings 3" panose="05040102010807070707" pitchFamily="18" charset="2"/>
              <a:buChar char="u"/>
            </a:pPr>
            <a:r>
              <a:rPr lang="en-GB" sz="2400" dirty="0">
                <a:latin typeface="+mn-lt"/>
              </a:rPr>
              <a:t>2012 report: </a:t>
            </a:r>
          </a:p>
          <a:p>
            <a:pPr lvl="3">
              <a:buClr>
                <a:schemeClr val="accent1"/>
              </a:buClr>
              <a:buFont typeface="Wingdings 3" panose="05040102010807070707" pitchFamily="18" charset="2"/>
              <a:buChar char="u"/>
            </a:pPr>
            <a:r>
              <a:rPr lang="en-GB" sz="2400" dirty="0">
                <a:latin typeface="+mn-lt"/>
              </a:rPr>
              <a:t>59%</a:t>
            </a:r>
            <a:r>
              <a:rPr lang="en-GB" sz="2400" dirty="0"/>
              <a:t> say MS negatively affected self-confidence</a:t>
            </a:r>
          </a:p>
          <a:p>
            <a:pPr lvl="3">
              <a:buClr>
                <a:schemeClr val="accent1"/>
              </a:buClr>
              <a:buFont typeface="Wingdings 3" panose="05040102010807070707" pitchFamily="18" charset="2"/>
              <a:buChar char="u"/>
            </a:pPr>
            <a:r>
              <a:rPr lang="en-GB" sz="2400" dirty="0"/>
              <a:t>Detrimental impact on their general happiness and wellbeing.</a:t>
            </a:r>
            <a:endParaRPr lang="en-GB" sz="2400" dirty="0">
              <a:latin typeface="+mn-lt"/>
            </a:endParaRPr>
          </a:p>
          <a:p>
            <a:pPr lvl="2">
              <a:buClr>
                <a:schemeClr val="accent1"/>
              </a:buClr>
              <a:buFont typeface="Wingdings 3" panose="05040102010807070707" pitchFamily="18" charset="2"/>
              <a:buChar char="u"/>
            </a:pPr>
            <a:endParaRPr lang="en-GB" sz="2400" dirty="0">
              <a:latin typeface="+mn-lt"/>
            </a:endParaRPr>
          </a:p>
          <a:p>
            <a:pPr lvl="2">
              <a:buClr>
                <a:schemeClr val="accent1"/>
              </a:buClr>
              <a:buFont typeface="Wingdings 3" panose="05040102010807070707" pitchFamily="18" charset="2"/>
              <a:buChar char="u"/>
            </a:pPr>
            <a:endParaRPr lang="en-GB" sz="2400" dirty="0">
              <a:latin typeface="+mn-lt"/>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67600" y="1702454"/>
            <a:ext cx="2600188" cy="33460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3985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social impact of MS in the UK</a:t>
            </a:r>
          </a:p>
        </p:txBody>
      </p:sp>
      <p:sp>
        <p:nvSpPr>
          <p:cNvPr id="8" name="Text Placeholder 13"/>
          <p:cNvSpPr>
            <a:spLocks noGrp="1"/>
          </p:cNvSpPr>
          <p:nvPr>
            <p:ph idx="1"/>
          </p:nvPr>
        </p:nvSpPr>
        <p:spPr>
          <a:xfrm>
            <a:off x="2078360" y="1665287"/>
            <a:ext cx="4670784" cy="4937395"/>
          </a:xfrm>
        </p:spPr>
        <p:txBody>
          <a:bodyPr/>
          <a:lstStyle/>
          <a:p>
            <a:pPr lvl="2">
              <a:buClr>
                <a:schemeClr val="accent1"/>
              </a:buClr>
              <a:buFont typeface="Wingdings 3" panose="05040102010807070707" pitchFamily="18" charset="2"/>
              <a:buChar char="u"/>
            </a:pPr>
            <a:endParaRPr lang="en-GB" sz="2400" dirty="0">
              <a:latin typeface="+mn-lt"/>
            </a:endParaRPr>
          </a:p>
          <a:p>
            <a:pPr lvl="2">
              <a:buClr>
                <a:schemeClr val="accent1"/>
              </a:buClr>
              <a:buFont typeface="Wingdings 3" panose="05040102010807070707" pitchFamily="18" charset="2"/>
              <a:buChar char="u"/>
            </a:pPr>
            <a:endParaRPr lang="en-GB" sz="2400" dirty="0">
              <a:latin typeface="+mn-lt"/>
            </a:endParaRPr>
          </a:p>
          <a:p>
            <a:pPr lvl="2">
              <a:buClr>
                <a:schemeClr val="accent1"/>
              </a:buClr>
              <a:buFont typeface="Wingdings 3" panose="05040102010807070707" pitchFamily="18" charset="2"/>
              <a:buChar char="u"/>
            </a:pPr>
            <a:endParaRPr lang="en-GB" sz="2400" dirty="0">
              <a:latin typeface="+mn-lt"/>
            </a:endParaRPr>
          </a:p>
          <a:p>
            <a:pPr lvl="2">
              <a:buClr>
                <a:schemeClr val="accent1"/>
              </a:buClr>
              <a:buFont typeface="Wingdings 3" panose="05040102010807070707" pitchFamily="18" charset="2"/>
              <a:buChar char="u"/>
            </a:pPr>
            <a:endParaRPr lang="en-GB" sz="2400" dirty="0">
              <a:latin typeface="+mn-lt"/>
            </a:endParaRPr>
          </a:p>
        </p:txBody>
      </p:sp>
      <p:sp>
        <p:nvSpPr>
          <p:cNvPr id="3" name="Rectangle 2"/>
          <p:cNvSpPr/>
          <p:nvPr/>
        </p:nvSpPr>
        <p:spPr>
          <a:xfrm>
            <a:off x="2181537" y="1972089"/>
            <a:ext cx="7895966" cy="4247317"/>
          </a:xfrm>
          <a:prstGeom prst="rect">
            <a:avLst/>
          </a:prstGeom>
        </p:spPr>
        <p:txBody>
          <a:bodyPr wrap="square">
            <a:spAutoFit/>
          </a:bodyPr>
          <a:lstStyle/>
          <a:p>
            <a:r>
              <a:rPr lang="en-GB" dirty="0">
                <a:solidFill>
                  <a:prstClr val="black"/>
                </a:solidFill>
                <a:latin typeface="Verdana"/>
              </a:rPr>
              <a:t>“Being fatigued limits the speed at which I can work… If I get too hot in the office this can also cause increased fatigue, sickness and difficulties moving around the office safely. </a:t>
            </a:r>
          </a:p>
          <a:p>
            <a:endParaRPr lang="en-GB" dirty="0">
              <a:solidFill>
                <a:prstClr val="black"/>
              </a:solidFill>
              <a:latin typeface="Verdana"/>
            </a:endParaRPr>
          </a:p>
          <a:p>
            <a:r>
              <a:rPr lang="en-GB" dirty="0">
                <a:solidFill>
                  <a:prstClr val="black"/>
                </a:solidFill>
                <a:latin typeface="Verdana"/>
              </a:rPr>
              <a:t>Many days I struggle to concentrate or think straight and this means I forget to complete important tasks, or lose my train of thought mid-sentence when instructing colleagues. </a:t>
            </a:r>
          </a:p>
          <a:p>
            <a:endParaRPr lang="en-GB" dirty="0">
              <a:solidFill>
                <a:prstClr val="black"/>
              </a:solidFill>
              <a:latin typeface="Verdana"/>
            </a:endParaRPr>
          </a:p>
          <a:p>
            <a:r>
              <a:rPr lang="en-GB" dirty="0">
                <a:solidFill>
                  <a:prstClr val="black"/>
                </a:solidFill>
                <a:latin typeface="Verdana"/>
              </a:rPr>
              <a:t>Due to nerve pain and visual difficulties caused by optic neuritis, I have been provided with specialist equipment in the office... If I become too fatigued and run down, this can also impact my mental health, which means I can become quite down and struggle to get up of a morning and perform efficiently at work.” </a:t>
            </a:r>
          </a:p>
          <a:p>
            <a:endParaRPr lang="en-GB" dirty="0">
              <a:solidFill>
                <a:prstClr val="black"/>
              </a:solidFill>
              <a:latin typeface="Verdana"/>
            </a:endParaRPr>
          </a:p>
          <a:p>
            <a:r>
              <a:rPr lang="en-GB" i="1" dirty="0">
                <a:solidFill>
                  <a:prstClr val="black"/>
                </a:solidFill>
                <a:latin typeface="Verdana"/>
              </a:rPr>
              <a:t>Amy, person with MS</a:t>
            </a:r>
          </a:p>
        </p:txBody>
      </p:sp>
    </p:spTree>
    <p:extLst>
      <p:ext uri="{BB962C8B-B14F-4D97-AF65-F5344CB8AC3E}">
        <p14:creationId xmlns:p14="http://schemas.microsoft.com/office/powerpoint/2010/main" val="1878753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on work</a:t>
            </a:r>
          </a:p>
        </p:txBody>
      </p:sp>
      <p:sp>
        <p:nvSpPr>
          <p:cNvPr id="5" name="Rectangle 4"/>
          <p:cNvSpPr/>
          <p:nvPr/>
        </p:nvSpPr>
        <p:spPr>
          <a:xfrm>
            <a:off x="1116227" y="1840297"/>
            <a:ext cx="8896865" cy="830997"/>
          </a:xfrm>
          <a:prstGeom prst="rect">
            <a:avLst/>
          </a:prstGeom>
        </p:spPr>
        <p:txBody>
          <a:bodyPr wrap="square">
            <a:spAutoFit/>
          </a:bodyPr>
          <a:lstStyle/>
          <a:p>
            <a:pPr lvl="2">
              <a:buClr>
                <a:srgbClr val="E35205"/>
              </a:buClr>
              <a:buFont typeface="Wingdings 3" panose="05040102010807070707" pitchFamily="18" charset="2"/>
              <a:buChar char="u"/>
            </a:pPr>
            <a:r>
              <a:rPr lang="en-GB" sz="2400" dirty="0">
                <a:solidFill>
                  <a:prstClr val="black"/>
                </a:solidFill>
                <a:latin typeface="Verdana"/>
              </a:rPr>
              <a:t>Up to 80% of people with MS retire within 15 years of diagnosis</a:t>
            </a:r>
          </a:p>
        </p:txBody>
      </p:sp>
      <p:pic>
        <p:nvPicPr>
          <p:cNvPr id="6" name="Picture 5"/>
          <p:cNvPicPr>
            <a:picLocks noChangeAspect="1"/>
          </p:cNvPicPr>
          <p:nvPr/>
        </p:nvPicPr>
        <p:blipFill>
          <a:blip r:embed="rId3"/>
          <a:stretch>
            <a:fillRect/>
          </a:stretch>
        </p:blipFill>
        <p:spPr>
          <a:xfrm>
            <a:off x="3154062" y="2812489"/>
            <a:ext cx="6118860" cy="3792855"/>
          </a:xfrm>
          <a:prstGeom prst="rect">
            <a:avLst/>
          </a:prstGeom>
        </p:spPr>
      </p:pic>
    </p:spTree>
    <p:extLst>
      <p:ext uri="{BB962C8B-B14F-4D97-AF65-F5344CB8AC3E}">
        <p14:creationId xmlns:p14="http://schemas.microsoft.com/office/powerpoint/2010/main" val="4284382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on carers</a:t>
            </a:r>
          </a:p>
        </p:txBody>
      </p:sp>
      <p:sp>
        <p:nvSpPr>
          <p:cNvPr id="5" name="TextBox 4"/>
          <p:cNvSpPr txBox="1"/>
          <p:nvPr/>
        </p:nvSpPr>
        <p:spPr>
          <a:xfrm>
            <a:off x="2071689" y="1543968"/>
            <a:ext cx="8368719" cy="5940088"/>
          </a:xfrm>
          <a:prstGeom prst="rect">
            <a:avLst/>
          </a:prstGeom>
          <a:noFill/>
          <a:ln w="28575">
            <a:solidFill>
              <a:schemeClr val="bg1"/>
            </a:solidFill>
            <a:prstDash val="solid"/>
          </a:ln>
        </p:spPr>
        <p:txBody>
          <a:bodyPr wrap="square">
            <a:spAutoFit/>
          </a:bodyPr>
          <a:lstStyle/>
          <a:p>
            <a:pPr>
              <a:lnSpc>
                <a:spcPct val="150000"/>
              </a:lnSpc>
              <a:defRPr/>
            </a:pPr>
            <a:r>
              <a:rPr lang="en-GB" sz="2000" b="1" dirty="0">
                <a:solidFill>
                  <a:srgbClr val="6E2B62"/>
                </a:solidFill>
                <a:latin typeface="Verdana"/>
                <a:cs typeface="Arial" pitchFamily="34" charset="0"/>
              </a:rPr>
              <a:t>2015 survey:</a:t>
            </a:r>
          </a:p>
          <a:p>
            <a:r>
              <a:rPr lang="en-GB" sz="2000" dirty="0">
                <a:solidFill>
                  <a:prstClr val="black"/>
                </a:solidFill>
                <a:latin typeface="Verdana"/>
              </a:rPr>
              <a:t> </a:t>
            </a:r>
          </a:p>
          <a:p>
            <a:pPr marL="457200" indent="-457200">
              <a:lnSpc>
                <a:spcPct val="150000"/>
              </a:lnSpc>
              <a:buClr>
                <a:srgbClr val="E35205"/>
              </a:buClr>
              <a:buFont typeface="Wingdings 3" panose="05040102010807070707" pitchFamily="18" charset="2"/>
              <a:buChar char="u"/>
              <a:defRPr/>
            </a:pPr>
            <a:r>
              <a:rPr lang="en-GB" sz="2000" dirty="0">
                <a:solidFill>
                  <a:prstClr val="black"/>
                </a:solidFill>
                <a:latin typeface="Verdana"/>
              </a:rPr>
              <a:t>69% of people with MS had help from family</a:t>
            </a:r>
          </a:p>
          <a:p>
            <a:pPr marL="914400" lvl="1" indent="-457200">
              <a:lnSpc>
                <a:spcPct val="150000"/>
              </a:lnSpc>
              <a:buClr>
                <a:srgbClr val="E35205"/>
              </a:buClr>
              <a:buFont typeface="Wingdings 3" panose="05040102010807070707" pitchFamily="18" charset="2"/>
              <a:buChar char="u"/>
              <a:defRPr/>
            </a:pPr>
            <a:r>
              <a:rPr lang="en-GB" sz="2000" dirty="0">
                <a:solidFill>
                  <a:prstClr val="black"/>
                </a:solidFill>
                <a:latin typeface="Verdana"/>
              </a:rPr>
              <a:t>average 19 days a month, 5 hours a day</a:t>
            </a:r>
          </a:p>
          <a:p>
            <a:pPr lvl="1">
              <a:lnSpc>
                <a:spcPct val="150000"/>
              </a:lnSpc>
              <a:buClr>
                <a:srgbClr val="E35205"/>
              </a:buClr>
              <a:defRPr/>
            </a:pPr>
            <a:endParaRPr lang="en-GB" sz="2000" dirty="0">
              <a:solidFill>
                <a:prstClr val="black"/>
              </a:solidFill>
              <a:latin typeface="Verdana"/>
            </a:endParaRPr>
          </a:p>
          <a:p>
            <a:pPr marL="457200" indent="-457200">
              <a:lnSpc>
                <a:spcPct val="150000"/>
              </a:lnSpc>
              <a:buClr>
                <a:srgbClr val="E35205"/>
              </a:buClr>
              <a:buFont typeface="Wingdings 3" panose="05040102010807070707" pitchFamily="18" charset="2"/>
              <a:buChar char="u"/>
              <a:defRPr/>
            </a:pPr>
            <a:r>
              <a:rPr lang="en-GB" sz="2000" dirty="0">
                <a:solidFill>
                  <a:prstClr val="black"/>
                </a:solidFill>
                <a:latin typeface="Verdana"/>
              </a:rPr>
              <a:t>This increased with disease severity</a:t>
            </a:r>
          </a:p>
          <a:p>
            <a:pPr marL="914400" lvl="1" indent="-457200">
              <a:lnSpc>
                <a:spcPct val="150000"/>
              </a:lnSpc>
              <a:buClr>
                <a:srgbClr val="E35205"/>
              </a:buClr>
              <a:buFont typeface="Wingdings 3" panose="05040102010807070707" pitchFamily="18" charset="2"/>
              <a:buChar char="u"/>
              <a:defRPr/>
            </a:pPr>
            <a:r>
              <a:rPr lang="en-GB" sz="2000" dirty="0">
                <a:solidFill>
                  <a:prstClr val="black"/>
                </a:solidFill>
                <a:latin typeface="Verdana"/>
              </a:rPr>
              <a:t>86% of most severe group relied on family support, on average 24 days a month, 7 hours a day</a:t>
            </a:r>
          </a:p>
          <a:p>
            <a:pPr marL="914400" lvl="1" indent="-457200">
              <a:lnSpc>
                <a:spcPct val="150000"/>
              </a:lnSpc>
              <a:buClr>
                <a:srgbClr val="E35205"/>
              </a:buClr>
              <a:buFont typeface="Wingdings 3" panose="05040102010807070707" pitchFamily="18" charset="2"/>
              <a:buChar char="u"/>
              <a:defRPr/>
            </a:pPr>
            <a:endParaRPr lang="en-GB" sz="2000" dirty="0">
              <a:solidFill>
                <a:prstClr val="black"/>
              </a:solidFill>
              <a:latin typeface="Verdana"/>
            </a:endParaRPr>
          </a:p>
          <a:p>
            <a:pPr marL="457200" indent="-457200">
              <a:lnSpc>
                <a:spcPct val="150000"/>
              </a:lnSpc>
              <a:buClr>
                <a:srgbClr val="E35205"/>
              </a:buClr>
              <a:buFont typeface="Wingdings 3" panose="05040102010807070707" pitchFamily="18" charset="2"/>
              <a:buChar char="u"/>
              <a:defRPr/>
            </a:pPr>
            <a:r>
              <a:rPr lang="en-GB" sz="2000" dirty="0">
                <a:solidFill>
                  <a:prstClr val="black"/>
                </a:solidFill>
                <a:latin typeface="Verdana"/>
              </a:rPr>
              <a:t>Can significantly impact on quality of life of carer</a:t>
            </a:r>
          </a:p>
          <a:p>
            <a:pPr marL="914400" lvl="1" indent="-457200">
              <a:lnSpc>
                <a:spcPct val="150000"/>
              </a:lnSpc>
              <a:buClr>
                <a:srgbClr val="E35205"/>
              </a:buClr>
              <a:buFont typeface="Wingdings 3" panose="05040102010807070707" pitchFamily="18" charset="2"/>
              <a:buChar char="u"/>
              <a:defRPr/>
            </a:pPr>
            <a:r>
              <a:rPr lang="en-GB" sz="2000" dirty="0">
                <a:solidFill>
                  <a:prstClr val="black"/>
                </a:solidFill>
                <a:latin typeface="Verdana"/>
              </a:rPr>
              <a:t>Particularly where family income lower or MS more severe</a:t>
            </a:r>
          </a:p>
          <a:p>
            <a:pPr marL="457200" indent="-457200">
              <a:lnSpc>
                <a:spcPct val="150000"/>
              </a:lnSpc>
              <a:buClr>
                <a:srgbClr val="E35205"/>
              </a:buClr>
              <a:buFont typeface="Wingdings 3" panose="05040102010807070707" pitchFamily="18" charset="2"/>
              <a:buChar char="u"/>
              <a:defRPr/>
            </a:pPr>
            <a:endParaRPr lang="en-GB" sz="2000" dirty="0">
              <a:solidFill>
                <a:prstClr val="black"/>
              </a:solidFill>
              <a:latin typeface="Verdana"/>
              <a:cs typeface="Arial" pitchFamily="34" charset="0"/>
            </a:endParaRPr>
          </a:p>
        </p:txBody>
      </p:sp>
    </p:spTree>
    <p:extLst>
      <p:ext uri="{BB962C8B-B14F-4D97-AF65-F5344CB8AC3E}">
        <p14:creationId xmlns:p14="http://schemas.microsoft.com/office/powerpoint/2010/main" val="40107391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946" y="1702517"/>
            <a:ext cx="8368719" cy="553998"/>
          </a:xfrm>
          <a:prstGeom prst="rect">
            <a:avLst/>
          </a:prstGeom>
          <a:noFill/>
          <a:ln w="28575">
            <a:solidFill>
              <a:schemeClr val="bg1"/>
            </a:solidFill>
            <a:prstDash val="solid"/>
          </a:ln>
        </p:spPr>
        <p:txBody>
          <a:bodyPr wrap="square">
            <a:spAutoFit/>
          </a:bodyPr>
          <a:lstStyle/>
          <a:p>
            <a:pPr>
              <a:lnSpc>
                <a:spcPct val="150000"/>
              </a:lnSpc>
              <a:defRPr/>
            </a:pPr>
            <a:r>
              <a:rPr lang="en-GB" sz="2000" b="1" dirty="0">
                <a:solidFill>
                  <a:srgbClr val="6E2B62"/>
                </a:solidFill>
                <a:latin typeface="Verdana"/>
                <a:cs typeface="Arial" pitchFamily="34" charset="0"/>
              </a:rPr>
              <a:t>Over 80% of people with MS experience fatigue</a:t>
            </a:r>
          </a:p>
        </p:txBody>
      </p:sp>
      <p:pic>
        <p:nvPicPr>
          <p:cNvPr id="3" name="Picture 2"/>
          <p:cNvPicPr>
            <a:picLocks noChangeAspect="1"/>
          </p:cNvPicPr>
          <p:nvPr/>
        </p:nvPicPr>
        <p:blipFill>
          <a:blip r:embed="rId3"/>
          <a:stretch>
            <a:fillRect/>
          </a:stretch>
        </p:blipFill>
        <p:spPr>
          <a:xfrm>
            <a:off x="4721267" y="389161"/>
            <a:ext cx="2886075" cy="1162050"/>
          </a:xfrm>
          <a:prstGeom prst="rect">
            <a:avLst/>
          </a:prstGeom>
        </p:spPr>
      </p:pic>
      <p:pic>
        <p:nvPicPr>
          <p:cNvPr id="4" name="Picture 3"/>
          <p:cNvPicPr>
            <a:picLocks noChangeAspect="1"/>
          </p:cNvPicPr>
          <p:nvPr/>
        </p:nvPicPr>
        <p:blipFill>
          <a:blip r:embed="rId4"/>
          <a:stretch>
            <a:fillRect/>
          </a:stretch>
        </p:blipFill>
        <p:spPr>
          <a:xfrm>
            <a:off x="7870388" y="2672313"/>
            <a:ext cx="2152650" cy="2219325"/>
          </a:xfrm>
          <a:prstGeom prst="rect">
            <a:avLst/>
          </a:prstGeom>
        </p:spPr>
      </p:pic>
      <p:pic>
        <p:nvPicPr>
          <p:cNvPr id="6" name="Picture 5"/>
          <p:cNvPicPr>
            <a:picLocks noChangeAspect="1"/>
          </p:cNvPicPr>
          <p:nvPr/>
        </p:nvPicPr>
        <p:blipFill>
          <a:blip r:embed="rId5"/>
          <a:stretch>
            <a:fillRect/>
          </a:stretch>
        </p:blipFill>
        <p:spPr>
          <a:xfrm>
            <a:off x="4872780" y="2748512"/>
            <a:ext cx="2200275" cy="1981200"/>
          </a:xfrm>
          <a:prstGeom prst="rect">
            <a:avLst/>
          </a:prstGeom>
        </p:spPr>
      </p:pic>
      <p:pic>
        <p:nvPicPr>
          <p:cNvPr id="8" name="Picture 7"/>
          <p:cNvPicPr>
            <a:picLocks noChangeAspect="1"/>
          </p:cNvPicPr>
          <p:nvPr/>
        </p:nvPicPr>
        <p:blipFill>
          <a:blip r:embed="rId6"/>
          <a:stretch>
            <a:fillRect/>
          </a:stretch>
        </p:blipFill>
        <p:spPr>
          <a:xfrm>
            <a:off x="1979945" y="2586587"/>
            <a:ext cx="2095500" cy="2305050"/>
          </a:xfrm>
          <a:prstGeom prst="rect">
            <a:avLst/>
          </a:prstGeom>
        </p:spPr>
      </p:pic>
      <p:sp>
        <p:nvSpPr>
          <p:cNvPr id="9" name="Rectangle 8"/>
          <p:cNvSpPr/>
          <p:nvPr/>
        </p:nvSpPr>
        <p:spPr>
          <a:xfrm>
            <a:off x="1126174" y="5561692"/>
            <a:ext cx="9084627" cy="830997"/>
          </a:xfrm>
          <a:prstGeom prst="rect">
            <a:avLst/>
          </a:prstGeom>
        </p:spPr>
        <p:txBody>
          <a:bodyPr wrap="square">
            <a:spAutoFit/>
          </a:bodyPr>
          <a:lstStyle/>
          <a:p>
            <a:pPr lvl="2">
              <a:buClr>
                <a:srgbClr val="E35205"/>
              </a:buClr>
              <a:buFont typeface="Wingdings 3" panose="05040102010807070707" pitchFamily="18" charset="2"/>
              <a:buChar char="u"/>
            </a:pPr>
            <a:r>
              <a:rPr lang="en-GB" sz="2400" dirty="0">
                <a:solidFill>
                  <a:prstClr val="black"/>
                </a:solidFill>
                <a:latin typeface="Verdana"/>
              </a:rPr>
              <a:t>Main factor contributing to people with MS leaving work</a:t>
            </a:r>
          </a:p>
        </p:txBody>
      </p:sp>
    </p:spTree>
    <p:extLst>
      <p:ext uri="{BB962C8B-B14F-4D97-AF65-F5344CB8AC3E}">
        <p14:creationId xmlns:p14="http://schemas.microsoft.com/office/powerpoint/2010/main" val="2845937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946" y="1543968"/>
            <a:ext cx="8368719" cy="1938992"/>
          </a:xfrm>
          <a:prstGeom prst="rect">
            <a:avLst/>
          </a:prstGeom>
          <a:noFill/>
          <a:ln w="28575">
            <a:solidFill>
              <a:schemeClr val="bg1"/>
            </a:solidFill>
            <a:prstDash val="solid"/>
          </a:ln>
        </p:spPr>
        <p:txBody>
          <a:bodyPr wrap="square">
            <a:spAutoFit/>
          </a:bodyPr>
          <a:lstStyle/>
          <a:p>
            <a:pPr>
              <a:lnSpc>
                <a:spcPct val="150000"/>
              </a:lnSpc>
              <a:defRPr/>
            </a:pPr>
            <a:r>
              <a:rPr lang="en-GB" sz="2000" b="1" dirty="0">
                <a:solidFill>
                  <a:srgbClr val="6E2B62"/>
                </a:solidFill>
                <a:latin typeface="Verdana"/>
                <a:cs typeface="Arial" pitchFamily="34" charset="0"/>
              </a:rPr>
              <a:t>FACETS</a:t>
            </a:r>
          </a:p>
          <a:p>
            <a:pPr marL="457200" indent="-457200">
              <a:lnSpc>
                <a:spcPct val="150000"/>
              </a:lnSpc>
              <a:buClr>
                <a:srgbClr val="E35205"/>
              </a:buClr>
              <a:buFont typeface="Wingdings 3" panose="05040102010807070707" pitchFamily="18" charset="2"/>
              <a:buChar char="u"/>
              <a:defRPr/>
            </a:pPr>
            <a:r>
              <a:rPr lang="en-GB" sz="2000" dirty="0">
                <a:solidFill>
                  <a:prstClr val="black"/>
                </a:solidFill>
                <a:latin typeface="Verdana"/>
                <a:cs typeface="Arial" pitchFamily="34" charset="0"/>
              </a:rPr>
              <a:t>Group based fatigue management </a:t>
            </a:r>
          </a:p>
          <a:p>
            <a:pPr marL="457200" indent="-457200">
              <a:lnSpc>
                <a:spcPct val="150000"/>
              </a:lnSpc>
              <a:buClr>
                <a:srgbClr val="E35205"/>
              </a:buClr>
              <a:buFont typeface="Wingdings 3" panose="05040102010807070707" pitchFamily="18" charset="2"/>
              <a:buChar char="u"/>
              <a:defRPr/>
            </a:pPr>
            <a:r>
              <a:rPr lang="en-GB" sz="2000" dirty="0">
                <a:solidFill>
                  <a:prstClr val="black"/>
                </a:solidFill>
                <a:latin typeface="Verdana"/>
                <a:cs typeface="Arial" pitchFamily="34" charset="0"/>
              </a:rPr>
              <a:t>Cognitive Behavioural Therapy + ‘energy effectiveness’ approaches = reduced fatigue levels</a:t>
            </a:r>
          </a:p>
        </p:txBody>
      </p:sp>
      <p:sp>
        <p:nvSpPr>
          <p:cNvPr id="7" name="Title 6"/>
          <p:cNvSpPr>
            <a:spLocks noGrp="1"/>
          </p:cNvSpPr>
          <p:nvPr>
            <p:ph type="title"/>
          </p:nvPr>
        </p:nvSpPr>
        <p:spPr/>
        <p:txBody>
          <a:bodyPr/>
          <a:lstStyle/>
          <a:p>
            <a:r>
              <a:rPr lang="en-GB" dirty="0">
                <a:solidFill>
                  <a:srgbClr val="E35205"/>
                </a:solidFill>
              </a:rPr>
              <a:t>Fatigue</a:t>
            </a:r>
            <a:r>
              <a:rPr lang="en-GB" dirty="0"/>
              <a:t> </a:t>
            </a:r>
            <a:r>
              <a:rPr lang="en-GB" dirty="0">
                <a:solidFill>
                  <a:srgbClr val="E35205"/>
                </a:solidFill>
              </a:rPr>
              <a:t>Management</a:t>
            </a:r>
          </a:p>
        </p:txBody>
      </p:sp>
      <p:pic>
        <p:nvPicPr>
          <p:cNvPr id="8" name="Picture 2" descr="https://www.mssociety.org.uk/sites/default/files/Culture%20republic%20flickr%20cropped.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71892" y="3670080"/>
            <a:ext cx="5255032" cy="295997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245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45160" y="1537078"/>
            <a:ext cx="8026216" cy="430887"/>
          </a:xfrm>
          <a:prstGeom prst="rect">
            <a:avLst/>
          </a:prstGeom>
          <a:solidFill>
            <a:srgbClr val="6E2B62"/>
          </a:solidFill>
          <a:ln>
            <a:noFill/>
          </a:ln>
        </p:spPr>
        <p:txBody>
          <a:bodyPr wrap="square" rtlCol="0">
            <a:spAutoFit/>
          </a:bodyPr>
          <a:lstStyle/>
          <a:p>
            <a:pPr algn="ctr"/>
            <a:r>
              <a:rPr lang="en-GB" sz="2200" b="1" dirty="0">
                <a:solidFill>
                  <a:prstClr val="white"/>
                </a:solidFill>
                <a:latin typeface="Verdana"/>
                <a:cs typeface="Arial" panose="020B0604020202020204" pitchFamily="34" charset="0"/>
              </a:rPr>
              <a:t>Cognition  – memory, decision, concentration</a:t>
            </a:r>
          </a:p>
        </p:txBody>
      </p:sp>
      <p:sp>
        <p:nvSpPr>
          <p:cNvPr id="4" name="Title 3"/>
          <p:cNvSpPr>
            <a:spLocks noGrp="1"/>
          </p:cNvSpPr>
          <p:nvPr>
            <p:ph type="title"/>
          </p:nvPr>
        </p:nvSpPr>
        <p:spPr/>
        <p:txBody>
          <a:bodyPr/>
          <a:lstStyle/>
          <a:p>
            <a:r>
              <a:rPr lang="en-GB" dirty="0"/>
              <a:t>Cognitive changes</a:t>
            </a:r>
          </a:p>
        </p:txBody>
      </p:sp>
      <p:pic>
        <p:nvPicPr>
          <p:cNvPr id="2" name="Picture 1"/>
          <p:cNvPicPr>
            <a:picLocks noChangeAspect="1"/>
          </p:cNvPicPr>
          <p:nvPr/>
        </p:nvPicPr>
        <p:blipFill>
          <a:blip r:embed="rId3"/>
          <a:stretch>
            <a:fillRect/>
          </a:stretch>
        </p:blipFill>
        <p:spPr>
          <a:xfrm>
            <a:off x="7866352" y="2815245"/>
            <a:ext cx="2105025" cy="3048000"/>
          </a:xfrm>
          <a:prstGeom prst="rect">
            <a:avLst/>
          </a:prstGeom>
        </p:spPr>
      </p:pic>
      <p:sp>
        <p:nvSpPr>
          <p:cNvPr id="8" name="TextBox 7"/>
          <p:cNvSpPr txBox="1"/>
          <p:nvPr/>
        </p:nvSpPr>
        <p:spPr>
          <a:xfrm>
            <a:off x="1945161" y="2323507"/>
            <a:ext cx="8368719" cy="553998"/>
          </a:xfrm>
          <a:prstGeom prst="rect">
            <a:avLst/>
          </a:prstGeom>
          <a:noFill/>
          <a:ln w="28575">
            <a:solidFill>
              <a:schemeClr val="bg1"/>
            </a:solidFill>
            <a:prstDash val="solid"/>
          </a:ln>
        </p:spPr>
        <p:txBody>
          <a:bodyPr wrap="square">
            <a:spAutoFit/>
          </a:bodyPr>
          <a:lstStyle/>
          <a:p>
            <a:pPr>
              <a:lnSpc>
                <a:spcPct val="150000"/>
              </a:lnSpc>
              <a:defRPr/>
            </a:pPr>
            <a:r>
              <a:rPr lang="en-GB" sz="2000" b="1" dirty="0">
                <a:solidFill>
                  <a:srgbClr val="6E2B62"/>
                </a:solidFill>
                <a:latin typeface="Verdana"/>
                <a:cs typeface="Arial" pitchFamily="34" charset="0"/>
              </a:rPr>
              <a:t>Affects around 50% of people with MS</a:t>
            </a:r>
          </a:p>
        </p:txBody>
      </p:sp>
      <p:sp>
        <p:nvSpPr>
          <p:cNvPr id="10" name="TextBox 9"/>
          <p:cNvSpPr txBox="1"/>
          <p:nvPr/>
        </p:nvSpPr>
        <p:spPr>
          <a:xfrm>
            <a:off x="1818060" y="3247534"/>
            <a:ext cx="4140208" cy="1938992"/>
          </a:xfrm>
          <a:prstGeom prst="rect">
            <a:avLst/>
          </a:prstGeom>
          <a:noFill/>
          <a:ln w="28575">
            <a:noFill/>
            <a:prstDash val="solid"/>
          </a:ln>
        </p:spPr>
        <p:txBody>
          <a:bodyPr wrap="square">
            <a:spAutoFit/>
          </a:bodyPr>
          <a:lstStyle/>
          <a:p>
            <a:pPr>
              <a:lnSpc>
                <a:spcPct val="150000"/>
              </a:lnSpc>
              <a:defRPr/>
            </a:pPr>
            <a:endParaRPr lang="en-GB" sz="2000" b="1" dirty="0">
              <a:solidFill>
                <a:srgbClr val="6E2B62"/>
              </a:solidFill>
              <a:latin typeface="Verdana"/>
              <a:cs typeface="Arial" pitchFamily="34" charset="0"/>
            </a:endParaRPr>
          </a:p>
          <a:p>
            <a:pPr marL="457200" indent="-457200">
              <a:lnSpc>
                <a:spcPct val="150000"/>
              </a:lnSpc>
              <a:buClr>
                <a:srgbClr val="E35205"/>
              </a:buClr>
              <a:buFont typeface="Wingdings 3" panose="05040102010807070707" pitchFamily="18" charset="2"/>
              <a:buChar char="u"/>
              <a:defRPr/>
            </a:pPr>
            <a:r>
              <a:rPr lang="en-GB" sz="2000" dirty="0">
                <a:solidFill>
                  <a:prstClr val="black"/>
                </a:solidFill>
                <a:latin typeface="Verdana"/>
                <a:cs typeface="Arial" pitchFamily="34" charset="0"/>
              </a:rPr>
              <a:t>Early cognitive changes in MS could be linked to a higher risk of progression </a:t>
            </a:r>
          </a:p>
        </p:txBody>
      </p:sp>
    </p:spTree>
    <p:extLst>
      <p:ext uri="{BB962C8B-B14F-4D97-AF65-F5344CB8AC3E}">
        <p14:creationId xmlns:p14="http://schemas.microsoft.com/office/powerpoint/2010/main" val="1856764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C13D-B53F-420B-9B72-D8FD705D7232}"/>
              </a:ext>
            </a:extLst>
          </p:cNvPr>
          <p:cNvSpPr>
            <a:spLocks noGrp="1"/>
          </p:cNvSpPr>
          <p:nvPr>
            <p:ph type="ctrTitle"/>
          </p:nvPr>
        </p:nvSpPr>
        <p:spPr>
          <a:xfrm>
            <a:off x="580696" y="582220"/>
            <a:ext cx="11161983" cy="1732398"/>
          </a:xfrm>
        </p:spPr>
        <p:txBody>
          <a:bodyPr>
            <a:normAutofit fontScale="90000"/>
          </a:bodyPr>
          <a:lstStyle/>
          <a:p>
            <a:pPr>
              <a:lnSpc>
                <a:spcPct val="100000"/>
              </a:lnSpc>
            </a:pPr>
            <a:b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br>
            <a: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t>Patricia Gordon</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Subtitle 2">
            <a:extLst>
              <a:ext uri="{FF2B5EF4-FFF2-40B4-BE49-F238E27FC236}">
                <a16:creationId xmlns:a16="http://schemas.microsoft.com/office/drawing/2014/main" id="{C1C1EC42-992A-48C3-A125-14B080144033}"/>
              </a:ext>
            </a:extLst>
          </p:cNvPr>
          <p:cNvSpPr>
            <a:spLocks noGrp="1"/>
          </p:cNvSpPr>
          <p:nvPr>
            <p:ph type="subTitle" idx="1"/>
          </p:nvPr>
        </p:nvSpPr>
        <p:spPr>
          <a:xfrm>
            <a:off x="2560906" y="1666826"/>
            <a:ext cx="7201562" cy="765009"/>
          </a:xfrm>
        </p:spPr>
        <p:txBody>
          <a:bodyPr>
            <a:noAutofit/>
          </a:bodyPr>
          <a:lstStyle/>
          <a:p>
            <a:r>
              <a:rPr lang="en-GB" sz="3200" dirty="0">
                <a:solidFill>
                  <a:srgbClr val="414042"/>
                </a:solidFill>
                <a:latin typeface="Calibri" panose="020F0502020204030204" pitchFamily="34" charset="0"/>
                <a:ea typeface="Calibri" panose="020F0502020204030204" pitchFamily="34" charset="0"/>
                <a:cs typeface="Times New Roman" panose="02020603050405020304" pitchFamily="18" charset="0"/>
              </a:rPr>
              <a:t>Director</a:t>
            </a:r>
          </a:p>
          <a:p>
            <a:r>
              <a:rPr lang="en-GB" sz="3200" dirty="0">
                <a:solidFill>
                  <a:srgbClr val="414042"/>
                </a:solidFill>
                <a:latin typeface="Calibri" panose="020F0502020204030204" pitchFamily="34" charset="0"/>
                <a:ea typeface="Calibri" panose="020F0502020204030204" pitchFamily="34" charset="0"/>
                <a:cs typeface="Times New Roman" panose="02020603050405020304" pitchFamily="18" charset="0"/>
              </a:rPr>
              <a:t>MS Society Northern Ireland</a:t>
            </a:r>
            <a:endParaRPr lang="en-GB" sz="3200" dirty="0">
              <a:solidFill>
                <a:srgbClr val="414042"/>
              </a:solidFill>
            </a:endParaRPr>
          </a:p>
        </p:txBody>
      </p:sp>
      <p:sp>
        <p:nvSpPr>
          <p:cNvPr id="20" name="Subtitle 2">
            <a:extLst>
              <a:ext uri="{FF2B5EF4-FFF2-40B4-BE49-F238E27FC236}">
                <a16:creationId xmlns:a16="http://schemas.microsoft.com/office/drawing/2014/main" id="{BF9F5C6F-093C-4E63-821C-91CCFF63BEEE}"/>
              </a:ext>
            </a:extLst>
          </p:cNvPr>
          <p:cNvSpPr txBox="1">
            <a:spLocks/>
          </p:cNvSpPr>
          <p:nvPr/>
        </p:nvSpPr>
        <p:spPr>
          <a:xfrm>
            <a:off x="1055365" y="5821977"/>
            <a:ext cx="2277459" cy="7650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800" dirty="0">
                <a:solidFill>
                  <a:srgbClr val="0065BD"/>
                </a:solidFill>
                <a:latin typeface="Calibri" panose="020F0502020204030204" pitchFamily="34" charset="0"/>
                <a:cs typeface="Times New Roman" panose="02020603050405020304" pitchFamily="18" charset="0"/>
              </a:rPr>
              <a:t>#</a:t>
            </a:r>
            <a:r>
              <a:rPr lang="en-GB" sz="2800" dirty="0" err="1">
                <a:solidFill>
                  <a:srgbClr val="0065BD"/>
                </a:solidFill>
                <a:latin typeface="Calibri" panose="020F0502020204030204" pitchFamily="34" charset="0"/>
                <a:cs typeface="Times New Roman" panose="02020603050405020304" pitchFamily="18" charset="0"/>
              </a:rPr>
              <a:t>MSPallCare</a:t>
            </a:r>
            <a:endParaRPr lang="en-GB" sz="2800" dirty="0">
              <a:solidFill>
                <a:srgbClr val="0065BD"/>
              </a:solidFill>
            </a:endParaRPr>
          </a:p>
        </p:txBody>
      </p:sp>
      <p:pic>
        <p:nvPicPr>
          <p:cNvPr id="24" name="Picture 23" descr="Image result for twitter">
            <a:extLst>
              <a:ext uri="{FF2B5EF4-FFF2-40B4-BE49-F238E27FC236}">
                <a16:creationId xmlns:a16="http://schemas.microsoft.com/office/drawing/2014/main" id="{F33FEDF6-DA11-4AA3-BDAF-FCCD853BC85E}"/>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580696" y="5796078"/>
            <a:ext cx="571500" cy="479425"/>
          </a:xfrm>
          <a:prstGeom prst="rect">
            <a:avLst/>
          </a:prstGeom>
          <a:noFill/>
          <a:ln>
            <a:noFill/>
          </a:ln>
          <a:extLst>
            <a:ext uri="{53640926-AAD7-44D8-BBD7-CCE9431645EC}">
              <a14:shadowObscured xmlns:a14="http://schemas.microsoft.com/office/drawing/2010/main"/>
            </a:ext>
          </a:extLst>
        </p:spPr>
      </p:pic>
      <p:pic>
        <p:nvPicPr>
          <p:cNvPr id="8" name="Picture 7" descr="C:\Users\craig.harrison\Desktop\Marie Curie logo.png">
            <a:extLst>
              <a:ext uri="{FF2B5EF4-FFF2-40B4-BE49-F238E27FC236}">
                <a16:creationId xmlns:a16="http://schemas.microsoft.com/office/drawing/2014/main" id="{AFC57CCD-3720-4D74-986F-72C2818DE4B4}"/>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6335113" y="3250998"/>
            <a:ext cx="2324100" cy="3024505"/>
          </a:xfrm>
          <a:prstGeom prst="rect">
            <a:avLst/>
          </a:prstGeom>
          <a:noFill/>
          <a:ln>
            <a:noFill/>
          </a:ln>
          <a:extLst>
            <a:ext uri="{53640926-AAD7-44D8-BBD7-CCE9431645EC}">
              <a14:shadowObscured xmlns:a14="http://schemas.microsoft.com/office/drawing/2010/main"/>
            </a:ext>
          </a:extLst>
        </p:spPr>
      </p:pic>
      <p:pic>
        <p:nvPicPr>
          <p:cNvPr id="9" name="Picture 8" descr="MS Society NI">
            <a:extLst>
              <a:ext uri="{FF2B5EF4-FFF2-40B4-BE49-F238E27FC236}">
                <a16:creationId xmlns:a16="http://schemas.microsoft.com/office/drawing/2014/main" id="{505EE9E2-EE4C-4E49-9455-E438D8EC117B}"/>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3440497" y="3953943"/>
            <a:ext cx="2486025" cy="23215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06305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flipH="1" flipV="1">
            <a:off x="7150452" y="2025051"/>
            <a:ext cx="3279424" cy="3086101"/>
          </a:xfrm>
          <a:prstGeom prst="rect">
            <a:avLst/>
          </a:prstGeom>
        </p:spPr>
      </p:pic>
      <p:sp>
        <p:nvSpPr>
          <p:cNvPr id="9" name="Rectangle 2"/>
          <p:cNvSpPr>
            <a:spLocks noChangeArrowheads="1"/>
          </p:cNvSpPr>
          <p:nvPr/>
        </p:nvSpPr>
        <p:spPr bwMode="auto">
          <a:xfrm>
            <a:off x="1905819" y="2170832"/>
            <a:ext cx="5608136" cy="2517956"/>
          </a:xfrm>
          <a:prstGeom prst="rect">
            <a:avLst/>
          </a:prstGeom>
          <a:noFill/>
          <a:ln w="28575">
            <a:noFill/>
            <a:prstDash val="solid"/>
            <a:miter lim="800000"/>
            <a:headEnd/>
            <a:tailEnd/>
          </a:ln>
          <a:effectLst/>
          <a:extLst/>
        </p:spPr>
        <p:txBody>
          <a:bodyPr/>
          <a:lstStyle/>
          <a:p>
            <a:pPr>
              <a:lnSpc>
                <a:spcPct val="150000"/>
              </a:lnSpc>
              <a:defRPr/>
            </a:pPr>
            <a:r>
              <a:rPr lang="en-GB" sz="2000" b="1" dirty="0">
                <a:solidFill>
                  <a:srgbClr val="E35205"/>
                </a:solidFill>
                <a:latin typeface="Verdana"/>
                <a:cs typeface="Arial" pitchFamily="34" charset="0"/>
              </a:rPr>
              <a:t>CRAMMS trial </a:t>
            </a:r>
          </a:p>
          <a:p>
            <a:pPr marL="342900" indent="-342900">
              <a:lnSpc>
                <a:spcPct val="150000"/>
              </a:lnSpc>
              <a:buClr>
                <a:srgbClr val="E35205"/>
              </a:buClr>
              <a:buFont typeface="Wingdings 3" panose="05040102010807070707" pitchFamily="18" charset="2"/>
              <a:buChar char="u"/>
              <a:defRPr/>
            </a:pPr>
            <a:r>
              <a:rPr lang="en-GB" sz="2000" dirty="0">
                <a:solidFill>
                  <a:srgbClr val="535353"/>
                </a:solidFill>
                <a:latin typeface="Verdana"/>
                <a:cs typeface="Arial" pitchFamily="34" charset="0"/>
              </a:rPr>
              <a:t>Test whether group cognitive rehabilitation sessions can improve quality of life for people with MS </a:t>
            </a:r>
          </a:p>
          <a:p>
            <a:pPr marL="342900" indent="-342900">
              <a:lnSpc>
                <a:spcPct val="150000"/>
              </a:lnSpc>
              <a:buClr>
                <a:srgbClr val="E35205"/>
              </a:buClr>
              <a:buFont typeface="Wingdings 3" panose="05040102010807070707" pitchFamily="18" charset="2"/>
              <a:buChar char="u"/>
              <a:defRPr/>
            </a:pPr>
            <a:r>
              <a:rPr lang="en-GB" sz="2000" dirty="0">
                <a:solidFill>
                  <a:srgbClr val="535353"/>
                </a:solidFill>
                <a:latin typeface="Verdana"/>
                <a:cs typeface="Arial" pitchFamily="34" charset="0"/>
              </a:rPr>
              <a:t>Involves 400 people with MS</a:t>
            </a:r>
          </a:p>
          <a:p>
            <a:pPr marL="342900" indent="-342900">
              <a:lnSpc>
                <a:spcPct val="150000"/>
              </a:lnSpc>
              <a:buClr>
                <a:srgbClr val="E35205"/>
              </a:buClr>
              <a:buFont typeface="Wingdings 3" panose="05040102010807070707" pitchFamily="18" charset="2"/>
              <a:buChar char="u"/>
              <a:defRPr/>
            </a:pPr>
            <a:r>
              <a:rPr lang="en-GB" sz="2000" dirty="0">
                <a:solidFill>
                  <a:srgbClr val="535353"/>
                </a:solidFill>
                <a:latin typeface="Verdana"/>
                <a:cs typeface="Arial" pitchFamily="34" charset="0"/>
              </a:rPr>
              <a:t>Began in 2014 </a:t>
            </a:r>
          </a:p>
          <a:p>
            <a:pPr marL="342900" indent="-342900">
              <a:lnSpc>
                <a:spcPct val="150000"/>
              </a:lnSpc>
              <a:buFont typeface="Arial" panose="020B0604020202020204" pitchFamily="34" charset="0"/>
              <a:buChar char="•"/>
              <a:defRPr/>
            </a:pPr>
            <a:endParaRPr lang="en-GB" sz="2400" dirty="0">
              <a:solidFill>
                <a:srgbClr val="535353"/>
              </a:solidFill>
              <a:latin typeface="Verdana"/>
              <a:cs typeface="Arial" pitchFamily="34" charset="0"/>
            </a:endParaRPr>
          </a:p>
        </p:txBody>
      </p:sp>
      <p:sp>
        <p:nvSpPr>
          <p:cNvPr id="5" name="TextBox 4"/>
          <p:cNvSpPr txBox="1"/>
          <p:nvPr/>
        </p:nvSpPr>
        <p:spPr>
          <a:xfrm>
            <a:off x="1991544" y="1594164"/>
            <a:ext cx="8026216" cy="430887"/>
          </a:xfrm>
          <a:prstGeom prst="rect">
            <a:avLst/>
          </a:prstGeom>
          <a:solidFill>
            <a:srgbClr val="6E2B62"/>
          </a:solidFill>
          <a:ln>
            <a:noFill/>
          </a:ln>
        </p:spPr>
        <p:txBody>
          <a:bodyPr wrap="square" rtlCol="0">
            <a:spAutoFit/>
          </a:bodyPr>
          <a:lstStyle/>
          <a:p>
            <a:pPr algn="ctr"/>
            <a:r>
              <a:rPr lang="en-GB" sz="2200" b="1" dirty="0">
                <a:solidFill>
                  <a:prstClr val="white"/>
                </a:solidFill>
                <a:latin typeface="Verdana"/>
                <a:cs typeface="Arial" panose="020B0604020202020204" pitchFamily="34" charset="0"/>
              </a:rPr>
              <a:t>Cognition  – memory, decision, concentration</a:t>
            </a:r>
          </a:p>
        </p:txBody>
      </p:sp>
      <p:sp>
        <p:nvSpPr>
          <p:cNvPr id="4" name="Title 3"/>
          <p:cNvSpPr>
            <a:spLocks noGrp="1"/>
          </p:cNvSpPr>
          <p:nvPr>
            <p:ph type="title"/>
          </p:nvPr>
        </p:nvSpPr>
        <p:spPr/>
        <p:txBody>
          <a:bodyPr/>
          <a:lstStyle/>
          <a:p>
            <a:r>
              <a:rPr lang="en-GB" dirty="0"/>
              <a:t>Cognitive Rehabilitation</a:t>
            </a:r>
          </a:p>
        </p:txBody>
      </p:sp>
      <p:sp>
        <p:nvSpPr>
          <p:cNvPr id="7" name="Rectangle 2"/>
          <p:cNvSpPr>
            <a:spLocks noChangeArrowheads="1"/>
          </p:cNvSpPr>
          <p:nvPr/>
        </p:nvSpPr>
        <p:spPr bwMode="auto">
          <a:xfrm>
            <a:off x="2168633" y="5800725"/>
            <a:ext cx="7672039" cy="850602"/>
          </a:xfrm>
          <a:prstGeom prst="rect">
            <a:avLst/>
          </a:prstGeom>
          <a:noFill/>
          <a:ln w="38100">
            <a:solidFill>
              <a:srgbClr val="6E2B62"/>
            </a:solidFill>
            <a:prstDash val="solid"/>
            <a:miter lim="800000"/>
            <a:headEnd/>
            <a:tailEnd/>
          </a:ln>
          <a:effectLst/>
          <a:extLst/>
        </p:spPr>
        <p:txBody>
          <a:bodyPr/>
          <a:lstStyle/>
          <a:p>
            <a:pPr>
              <a:lnSpc>
                <a:spcPct val="150000"/>
              </a:lnSpc>
              <a:defRPr/>
            </a:pPr>
            <a:r>
              <a:rPr lang="en-GB" b="1" dirty="0">
                <a:solidFill>
                  <a:srgbClr val="E35205"/>
                </a:solidFill>
                <a:latin typeface="Verdana"/>
                <a:cs typeface="Arial" pitchFamily="34" charset="0"/>
              </a:rPr>
              <a:t>Managing cognitive changes</a:t>
            </a:r>
          </a:p>
          <a:p>
            <a:pPr>
              <a:lnSpc>
                <a:spcPct val="150000"/>
              </a:lnSpc>
              <a:defRPr/>
            </a:pPr>
            <a:r>
              <a:rPr lang="en-GB" dirty="0">
                <a:solidFill>
                  <a:prstClr val="black"/>
                </a:solidFill>
                <a:latin typeface="Verdana"/>
                <a:cs typeface="Arial" pitchFamily="34" charset="0"/>
              </a:rPr>
              <a:t>Identifying changes so people are offered the best treatments</a:t>
            </a:r>
          </a:p>
        </p:txBody>
      </p:sp>
    </p:spTree>
    <p:extLst>
      <p:ext uri="{BB962C8B-B14F-4D97-AF65-F5344CB8AC3E}">
        <p14:creationId xmlns:p14="http://schemas.microsoft.com/office/powerpoint/2010/main" val="3920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Bladder problems </a:t>
            </a:r>
          </a:p>
        </p:txBody>
      </p:sp>
      <p:sp>
        <p:nvSpPr>
          <p:cNvPr id="9" name="TextBox 8"/>
          <p:cNvSpPr txBox="1"/>
          <p:nvPr/>
        </p:nvSpPr>
        <p:spPr>
          <a:xfrm>
            <a:off x="1906924" y="1868101"/>
            <a:ext cx="8280920" cy="769441"/>
          </a:xfrm>
          <a:prstGeom prst="rect">
            <a:avLst/>
          </a:prstGeom>
          <a:solidFill>
            <a:srgbClr val="6E2B62"/>
          </a:solidFill>
        </p:spPr>
        <p:txBody>
          <a:bodyPr wrap="square" rtlCol="0">
            <a:spAutoFit/>
          </a:bodyPr>
          <a:lstStyle/>
          <a:p>
            <a:pPr algn="ctr"/>
            <a:r>
              <a:rPr lang="en-GB" sz="2200" b="1" dirty="0">
                <a:solidFill>
                  <a:prstClr val="white"/>
                </a:solidFill>
                <a:latin typeface="Verdana"/>
                <a:cs typeface="Arial" panose="020B0604020202020204" pitchFamily="34" charset="0"/>
              </a:rPr>
              <a:t>Bladder problems affect approx. 70% of people with MS at some point</a:t>
            </a:r>
          </a:p>
        </p:txBody>
      </p:sp>
      <p:sp>
        <p:nvSpPr>
          <p:cNvPr id="12" name="Rectangle 2"/>
          <p:cNvSpPr>
            <a:spLocks noChangeArrowheads="1"/>
          </p:cNvSpPr>
          <p:nvPr/>
        </p:nvSpPr>
        <p:spPr bwMode="auto">
          <a:xfrm>
            <a:off x="1906924" y="2755623"/>
            <a:ext cx="5608136" cy="2517956"/>
          </a:xfrm>
          <a:prstGeom prst="rect">
            <a:avLst/>
          </a:prstGeom>
          <a:noFill/>
          <a:ln w="28575">
            <a:noFill/>
            <a:prstDash val="solid"/>
            <a:miter lim="800000"/>
            <a:headEnd/>
            <a:tailEnd/>
          </a:ln>
          <a:effectLst/>
          <a:extLst/>
        </p:spPr>
        <p:txBody>
          <a:bodyPr/>
          <a:lstStyle/>
          <a:p>
            <a:pPr>
              <a:lnSpc>
                <a:spcPct val="150000"/>
              </a:lnSpc>
              <a:defRPr/>
            </a:pPr>
            <a:endParaRPr lang="en-GB" sz="2000" b="1" dirty="0">
              <a:solidFill>
                <a:srgbClr val="E35205"/>
              </a:solidFill>
              <a:latin typeface="Verdana"/>
              <a:cs typeface="Arial" pitchFamily="34" charset="0"/>
            </a:endParaRPr>
          </a:p>
          <a:p>
            <a:pPr marL="342900" indent="-342900">
              <a:lnSpc>
                <a:spcPct val="150000"/>
              </a:lnSpc>
              <a:buClr>
                <a:srgbClr val="E35205"/>
              </a:buClr>
              <a:buFont typeface="Wingdings 3" panose="05040102010807070707" pitchFamily="18" charset="2"/>
              <a:buChar char="u"/>
              <a:defRPr/>
            </a:pPr>
            <a:r>
              <a:rPr lang="en-GB" sz="2000" dirty="0">
                <a:solidFill>
                  <a:srgbClr val="535353"/>
                </a:solidFill>
                <a:latin typeface="Verdana"/>
                <a:cs typeface="Arial" pitchFamily="34" charset="0"/>
              </a:rPr>
              <a:t>Incontinence</a:t>
            </a:r>
          </a:p>
          <a:p>
            <a:pPr marL="342900" indent="-342900">
              <a:lnSpc>
                <a:spcPct val="150000"/>
              </a:lnSpc>
              <a:buClr>
                <a:srgbClr val="E35205"/>
              </a:buClr>
              <a:buFont typeface="Wingdings 3" panose="05040102010807070707" pitchFamily="18" charset="2"/>
              <a:buChar char="u"/>
              <a:defRPr/>
            </a:pPr>
            <a:r>
              <a:rPr lang="en-GB" sz="2000" dirty="0">
                <a:solidFill>
                  <a:srgbClr val="535353"/>
                </a:solidFill>
                <a:latin typeface="Verdana"/>
                <a:cs typeface="Arial" pitchFamily="34" charset="0"/>
              </a:rPr>
              <a:t>Feeling of urgency</a:t>
            </a:r>
          </a:p>
          <a:p>
            <a:pPr marL="342900" indent="-342900">
              <a:lnSpc>
                <a:spcPct val="150000"/>
              </a:lnSpc>
              <a:buClr>
                <a:srgbClr val="E35205"/>
              </a:buClr>
              <a:buFont typeface="Wingdings 3" panose="05040102010807070707" pitchFamily="18" charset="2"/>
              <a:buChar char="u"/>
              <a:defRPr/>
            </a:pPr>
            <a:r>
              <a:rPr lang="en-GB" sz="2000" dirty="0">
                <a:solidFill>
                  <a:srgbClr val="535353"/>
                </a:solidFill>
                <a:latin typeface="Verdana"/>
                <a:cs typeface="Arial" pitchFamily="34" charset="0"/>
              </a:rPr>
              <a:t>Incomplete bladder emptying</a:t>
            </a:r>
          </a:p>
          <a:p>
            <a:pPr marL="342900" indent="-342900">
              <a:lnSpc>
                <a:spcPct val="150000"/>
              </a:lnSpc>
              <a:buClr>
                <a:srgbClr val="E35205"/>
              </a:buClr>
              <a:buFont typeface="Wingdings 3" panose="05040102010807070707" pitchFamily="18" charset="2"/>
              <a:buChar char="u"/>
              <a:defRPr/>
            </a:pPr>
            <a:r>
              <a:rPr lang="en-GB" sz="2000" dirty="0">
                <a:solidFill>
                  <a:srgbClr val="535353"/>
                </a:solidFill>
                <a:latin typeface="Verdana"/>
                <a:cs typeface="Arial" pitchFamily="34" charset="0"/>
              </a:rPr>
              <a:t>Frequent UTIs</a:t>
            </a:r>
          </a:p>
          <a:p>
            <a:pPr marL="342900" indent="-342900">
              <a:lnSpc>
                <a:spcPct val="150000"/>
              </a:lnSpc>
              <a:buFont typeface="Arial" panose="020B0604020202020204" pitchFamily="34" charset="0"/>
              <a:buChar char="•"/>
              <a:defRPr/>
            </a:pPr>
            <a:endParaRPr lang="en-GB" sz="2400" dirty="0">
              <a:solidFill>
                <a:srgbClr val="535353"/>
              </a:solidFill>
              <a:latin typeface="Verdana"/>
              <a:cs typeface="Arial" pitchFamily="34" charset="0"/>
            </a:endParaRPr>
          </a:p>
        </p:txBody>
      </p:sp>
      <p:pic>
        <p:nvPicPr>
          <p:cNvPr id="5" name="Picture 4"/>
          <p:cNvPicPr>
            <a:picLocks noChangeAspect="1"/>
          </p:cNvPicPr>
          <p:nvPr/>
        </p:nvPicPr>
        <p:blipFill>
          <a:blip r:embed="rId3"/>
          <a:stretch>
            <a:fillRect/>
          </a:stretch>
        </p:blipFill>
        <p:spPr>
          <a:xfrm>
            <a:off x="6234416" y="3304918"/>
            <a:ext cx="3822954" cy="2585466"/>
          </a:xfrm>
          <a:prstGeom prst="rect">
            <a:avLst/>
          </a:prstGeom>
        </p:spPr>
      </p:pic>
    </p:spTree>
    <p:extLst>
      <p:ext uri="{BB962C8B-B14F-4D97-AF65-F5344CB8AC3E}">
        <p14:creationId xmlns:p14="http://schemas.microsoft.com/office/powerpoint/2010/main" val="709386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913817" y="2588893"/>
            <a:ext cx="8596978" cy="3508651"/>
            <a:chOff x="462415" y="2141564"/>
            <a:chExt cx="7709987" cy="3508651"/>
          </a:xfrm>
        </p:grpSpPr>
        <p:pic>
          <p:nvPicPr>
            <p:cNvPr id="8" name="Picture 2" descr="botox"/>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408775" y="2165378"/>
              <a:ext cx="1548810" cy="2209598"/>
            </a:xfrm>
            <a:prstGeom prst="rect">
              <a:avLst/>
            </a:prstGeom>
            <a:noFill/>
            <a:ln w="9525">
              <a:noFill/>
              <a:miter lim="800000"/>
              <a:headEnd/>
              <a:tailEnd/>
            </a:ln>
          </p:spPr>
        </p:pic>
        <p:grpSp>
          <p:nvGrpSpPr>
            <p:cNvPr id="4" name="Group 3"/>
            <p:cNvGrpSpPr/>
            <p:nvPr/>
          </p:nvGrpSpPr>
          <p:grpSpPr>
            <a:xfrm>
              <a:off x="462415" y="2141564"/>
              <a:ext cx="7709987" cy="3508651"/>
              <a:chOff x="883760" y="3581724"/>
              <a:chExt cx="7504664" cy="3508651"/>
            </a:xfrm>
          </p:grpSpPr>
          <p:sp>
            <p:nvSpPr>
              <p:cNvPr id="6" name="TextBox 5"/>
              <p:cNvSpPr txBox="1"/>
              <p:nvPr/>
            </p:nvSpPr>
            <p:spPr>
              <a:xfrm>
                <a:off x="883760" y="3581724"/>
                <a:ext cx="6967538" cy="350865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atinLnBrk="1" hangingPunct="0"/>
                <a:r>
                  <a:rPr lang="en-GB" sz="2000" b="1" dirty="0">
                    <a:solidFill>
                      <a:srgbClr val="E35205"/>
                    </a:solidFill>
                    <a:latin typeface="Verdana"/>
                    <a:cs typeface="Arial" panose="020B0604020202020204" pitchFamily="34" charset="0"/>
                  </a:rPr>
                  <a:t>Botox for bladder </a:t>
                </a:r>
                <a:endParaRPr lang="en-GB" sz="2000" dirty="0">
                  <a:solidFill>
                    <a:srgbClr val="E35205"/>
                  </a:solidFill>
                  <a:latin typeface="Verdana"/>
                  <a:cs typeface="Arial" panose="020B0604020202020204" pitchFamily="34" charset="0"/>
                </a:endParaRPr>
              </a:p>
              <a:p>
                <a:pPr marL="285750" indent="-285750">
                  <a:buFont typeface="Arial" panose="020B0604020202020204" pitchFamily="34" charset="0"/>
                  <a:buChar char="•"/>
                </a:pPr>
                <a:endParaRPr lang="en-GB" altLang="en-US" sz="1200" dirty="0">
                  <a:solidFill>
                    <a:srgbClr val="535353"/>
                  </a:solidFill>
                  <a:latin typeface="Verdana"/>
                  <a:cs typeface="Arial" charset="0"/>
                </a:endParaRPr>
              </a:p>
              <a:p>
                <a:pPr marL="342900" indent="-342900">
                  <a:spcAft>
                    <a:spcPts val="1200"/>
                  </a:spcAft>
                  <a:buClr>
                    <a:srgbClr val="E35205"/>
                  </a:buClr>
                  <a:buFont typeface="Wingdings 3" panose="05040102010807070707" pitchFamily="18" charset="2"/>
                  <a:buChar char="u"/>
                </a:pPr>
                <a:r>
                  <a:rPr lang="en-GB" altLang="en-US" sz="2000" dirty="0">
                    <a:solidFill>
                      <a:prstClr val="black"/>
                    </a:solidFill>
                    <a:latin typeface="Verdana"/>
                    <a:cs typeface="Arial" charset="0"/>
                  </a:rPr>
                  <a:t>Now licenced in the UK </a:t>
                </a:r>
              </a:p>
              <a:p>
                <a:pPr marL="342900" indent="-342900">
                  <a:spcAft>
                    <a:spcPts val="1200"/>
                  </a:spcAft>
                  <a:buClr>
                    <a:srgbClr val="E35205"/>
                  </a:buClr>
                  <a:buFont typeface="Wingdings 3" panose="05040102010807070707" pitchFamily="18" charset="2"/>
                  <a:buChar char="u"/>
                </a:pPr>
                <a:r>
                  <a:rPr lang="en-GB" altLang="en-US" sz="2000" dirty="0">
                    <a:solidFill>
                      <a:prstClr val="black"/>
                    </a:solidFill>
                    <a:latin typeface="Verdana"/>
                    <a:cs typeface="Arial" charset="0"/>
                  </a:rPr>
                  <a:t>Botox injections shown to be a safe and effective treatment for overactive bladder</a:t>
                </a:r>
              </a:p>
              <a:p>
                <a:pPr marL="342900" indent="-342900">
                  <a:spcAft>
                    <a:spcPts val="1200"/>
                  </a:spcAft>
                  <a:buClr>
                    <a:srgbClr val="E35205"/>
                  </a:buClr>
                  <a:buFont typeface="Wingdings 3" panose="05040102010807070707" pitchFamily="18" charset="2"/>
                  <a:buChar char="u"/>
                </a:pPr>
                <a:r>
                  <a:rPr lang="en-GB" altLang="en-US" sz="2000" dirty="0">
                    <a:solidFill>
                      <a:prstClr val="black"/>
                    </a:solidFill>
                    <a:latin typeface="Verdana"/>
                    <a:cs typeface="Arial" charset="0"/>
                  </a:rPr>
                  <a:t>Early clinical trial funded by MS Society</a:t>
                </a:r>
              </a:p>
              <a:p>
                <a:endParaRPr lang="en-GB" altLang="en-US" sz="2000" dirty="0">
                  <a:solidFill>
                    <a:prstClr val="black"/>
                  </a:solidFill>
                  <a:latin typeface="Verdana"/>
                  <a:cs typeface="Arial" charset="0"/>
                </a:endParaRPr>
              </a:p>
              <a:p>
                <a:pPr marL="285750" indent="-285750">
                  <a:buFont typeface="Arial" panose="020B0604020202020204" pitchFamily="34" charset="0"/>
                  <a:buChar char="•"/>
                </a:pPr>
                <a:endParaRPr lang="en-GB" altLang="en-US" sz="2000" dirty="0">
                  <a:solidFill>
                    <a:prstClr val="black"/>
                  </a:solidFill>
                  <a:latin typeface="Verdana"/>
                  <a:cs typeface="Arial" charset="0"/>
                </a:endParaRPr>
              </a:p>
              <a:p>
                <a:pPr marL="285750" indent="-285750">
                  <a:buFont typeface="Arial" panose="020B0604020202020204" pitchFamily="34" charset="0"/>
                  <a:buChar char="•"/>
                </a:pPr>
                <a:endParaRPr lang="en-GB" altLang="en-US" sz="2000" dirty="0">
                  <a:solidFill>
                    <a:prstClr val="black"/>
                  </a:solidFill>
                  <a:latin typeface="Verdana"/>
                  <a:cs typeface="Arial" charset="0"/>
                </a:endParaRPr>
              </a:p>
              <a:p>
                <a:pPr latinLnBrk="1" hangingPunct="0"/>
                <a:endParaRPr lang="en-GB" sz="2000" dirty="0">
                  <a:solidFill>
                    <a:srgbClr val="535353"/>
                  </a:solidFill>
                  <a:latin typeface="Verdana"/>
                  <a:cs typeface="Arial" panose="020B0604020202020204" pitchFamily="34" charset="0"/>
                </a:endParaRPr>
              </a:p>
            </p:txBody>
          </p:sp>
          <p:sp>
            <p:nvSpPr>
              <p:cNvPr id="7" name="Rectangle 6"/>
              <p:cNvSpPr/>
              <p:nvPr/>
            </p:nvSpPr>
            <p:spPr>
              <a:xfrm>
                <a:off x="888752" y="4509411"/>
                <a:ext cx="7499672" cy="369330"/>
              </a:xfrm>
              <a:prstGeom prst="rect">
                <a:avLst/>
              </a:prstGeom>
              <a:noFill/>
              <a:ln w="28575" cap="flat">
                <a:no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latinLnBrk="1" hangingPunct="0"/>
                <a:endParaRPr lang="en-GB">
                  <a:solidFill>
                    <a:srgbClr val="000000"/>
                  </a:solidFill>
                  <a:latin typeface="Verdana"/>
                </a:endParaRPr>
              </a:p>
            </p:txBody>
          </p:sp>
        </p:grpSp>
      </p:grpSp>
      <p:sp>
        <p:nvSpPr>
          <p:cNvPr id="2" name="Title 1"/>
          <p:cNvSpPr>
            <a:spLocks noGrp="1"/>
          </p:cNvSpPr>
          <p:nvPr>
            <p:ph type="title"/>
          </p:nvPr>
        </p:nvSpPr>
        <p:spPr/>
        <p:txBody>
          <a:bodyPr/>
          <a:lstStyle/>
          <a:p>
            <a:r>
              <a:rPr lang="en-GB" dirty="0"/>
              <a:t>Managing bladder problems </a:t>
            </a:r>
          </a:p>
        </p:txBody>
      </p:sp>
      <p:sp>
        <p:nvSpPr>
          <p:cNvPr id="9" name="TextBox 8"/>
          <p:cNvSpPr txBox="1"/>
          <p:nvPr/>
        </p:nvSpPr>
        <p:spPr>
          <a:xfrm>
            <a:off x="1906924" y="1432164"/>
            <a:ext cx="8280920" cy="769441"/>
          </a:xfrm>
          <a:prstGeom prst="rect">
            <a:avLst/>
          </a:prstGeom>
          <a:solidFill>
            <a:srgbClr val="6E2B62"/>
          </a:solidFill>
        </p:spPr>
        <p:txBody>
          <a:bodyPr wrap="square" rtlCol="0">
            <a:spAutoFit/>
          </a:bodyPr>
          <a:lstStyle/>
          <a:p>
            <a:pPr algn="ctr"/>
            <a:r>
              <a:rPr lang="en-GB" sz="2200" b="1" dirty="0">
                <a:solidFill>
                  <a:prstClr val="white"/>
                </a:solidFill>
                <a:latin typeface="Verdana"/>
                <a:cs typeface="Arial" panose="020B0604020202020204" pitchFamily="34" charset="0"/>
              </a:rPr>
              <a:t>Bladder problems affect approx. 70% of people with MS at some point</a:t>
            </a:r>
          </a:p>
        </p:txBody>
      </p:sp>
      <p:sp>
        <p:nvSpPr>
          <p:cNvPr id="11" name="Rectangle 2"/>
          <p:cNvSpPr>
            <a:spLocks noChangeArrowheads="1"/>
          </p:cNvSpPr>
          <p:nvPr/>
        </p:nvSpPr>
        <p:spPr bwMode="auto">
          <a:xfrm>
            <a:off x="2411859" y="5426541"/>
            <a:ext cx="7271050" cy="824891"/>
          </a:xfrm>
          <a:prstGeom prst="rect">
            <a:avLst/>
          </a:prstGeom>
          <a:noFill/>
          <a:ln w="38100">
            <a:solidFill>
              <a:srgbClr val="6E2B62"/>
            </a:solidFill>
            <a:prstDash val="solid"/>
            <a:miter lim="800000"/>
            <a:headEnd/>
            <a:tailEnd/>
          </a:ln>
          <a:effectLst/>
          <a:extLst/>
        </p:spPr>
        <p:txBody>
          <a:bodyPr/>
          <a:lstStyle/>
          <a:p>
            <a:pPr>
              <a:spcAft>
                <a:spcPts val="600"/>
              </a:spcAft>
              <a:defRPr/>
            </a:pPr>
            <a:r>
              <a:rPr lang="en-GB" sz="2000" b="1" dirty="0">
                <a:solidFill>
                  <a:srgbClr val="E35205"/>
                </a:solidFill>
                <a:latin typeface="Verdana"/>
                <a:cs typeface="Arial" pitchFamily="34" charset="0"/>
              </a:rPr>
              <a:t>Reducing UTIs  </a:t>
            </a:r>
            <a:r>
              <a:rPr lang="en-GB" sz="2000" dirty="0">
                <a:solidFill>
                  <a:prstClr val="black"/>
                </a:solidFill>
                <a:latin typeface="Verdana"/>
                <a:cs typeface="Arial" pitchFamily="34" charset="0"/>
              </a:rPr>
              <a:t>We’re funded a number of projects developing ways to reduce the risk of infections </a:t>
            </a:r>
          </a:p>
        </p:txBody>
      </p:sp>
    </p:spTree>
    <p:extLst>
      <p:ext uri="{BB962C8B-B14F-4D97-AF65-F5344CB8AC3E}">
        <p14:creationId xmlns:p14="http://schemas.microsoft.com/office/powerpoint/2010/main" val="409331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defRPr/>
            </a:pPr>
            <a:r>
              <a:rPr lang="en-GB" sz="2000" b="1" dirty="0">
                <a:solidFill>
                  <a:srgbClr val="6E2B62"/>
                </a:solidFill>
                <a:cs typeface="Arial" pitchFamily="34" charset="0"/>
              </a:rPr>
              <a:t>Our Vision</a:t>
            </a:r>
            <a:r>
              <a:rPr lang="en-GB" sz="2000" dirty="0"/>
              <a:t> </a:t>
            </a:r>
          </a:p>
          <a:p>
            <a:pPr marL="457200" indent="-457200">
              <a:lnSpc>
                <a:spcPct val="150000"/>
              </a:lnSpc>
              <a:buClr>
                <a:schemeClr val="accent1"/>
              </a:buClr>
              <a:buFont typeface="Wingdings 3" panose="05040102010807070707" pitchFamily="18" charset="2"/>
              <a:buChar char="u"/>
              <a:defRPr/>
            </a:pPr>
            <a:r>
              <a:rPr lang="en-GB" sz="2000" dirty="0">
                <a:solidFill>
                  <a:schemeClr val="tx1"/>
                </a:solidFill>
              </a:rPr>
              <a:t>A world free from the effects of MS.</a:t>
            </a:r>
          </a:p>
          <a:p>
            <a:pPr>
              <a:lnSpc>
                <a:spcPct val="150000"/>
              </a:lnSpc>
              <a:defRPr/>
            </a:pPr>
            <a:r>
              <a:rPr lang="en-GB" sz="2000" b="1" dirty="0">
                <a:solidFill>
                  <a:srgbClr val="6E2B62"/>
                </a:solidFill>
                <a:cs typeface="Arial" pitchFamily="34" charset="0"/>
              </a:rPr>
              <a:t>Our Mission</a:t>
            </a:r>
            <a:r>
              <a:rPr lang="en-GB" sz="2000" dirty="0"/>
              <a:t> </a:t>
            </a:r>
          </a:p>
          <a:p>
            <a:pPr marL="457200" indent="-457200">
              <a:lnSpc>
                <a:spcPct val="150000"/>
              </a:lnSpc>
              <a:buClr>
                <a:schemeClr val="accent1"/>
              </a:buClr>
              <a:buFont typeface="Wingdings 3" panose="05040102010807070707" pitchFamily="18" charset="2"/>
              <a:buChar char="u"/>
              <a:defRPr/>
            </a:pPr>
            <a:r>
              <a:rPr lang="en-GB" sz="2000" dirty="0">
                <a:solidFill>
                  <a:schemeClr val="tx1"/>
                </a:solidFill>
              </a:rPr>
              <a:t>To enable everyone affected by MS to live life to their full potential and secure the care and support they need, until we ultimately find a cure.</a:t>
            </a:r>
          </a:p>
          <a:p>
            <a:pPr lvl="1">
              <a:lnSpc>
                <a:spcPct val="150000"/>
              </a:lnSpc>
              <a:buClr>
                <a:schemeClr val="accent1"/>
              </a:buClr>
              <a:defRPr/>
            </a:pPr>
            <a:endParaRPr lang="en-GB" sz="2000" dirty="0"/>
          </a:p>
        </p:txBody>
      </p:sp>
      <p:sp>
        <p:nvSpPr>
          <p:cNvPr id="3" name="Title 2"/>
          <p:cNvSpPr>
            <a:spLocks noGrp="1"/>
          </p:cNvSpPr>
          <p:nvPr>
            <p:ph type="title"/>
          </p:nvPr>
        </p:nvSpPr>
        <p:spPr/>
        <p:txBody>
          <a:bodyPr/>
          <a:lstStyle/>
          <a:p>
            <a:r>
              <a:rPr lang="en-GB" dirty="0"/>
              <a:t>Together to beat MS</a:t>
            </a:r>
          </a:p>
        </p:txBody>
      </p:sp>
      <p:sp>
        <p:nvSpPr>
          <p:cNvPr id="4" name="Slide Number Placeholder 3"/>
          <p:cNvSpPr>
            <a:spLocks noGrp="1"/>
          </p:cNvSpPr>
          <p:nvPr>
            <p:ph type="sldNum" sz="quarter" idx="4"/>
          </p:nvPr>
        </p:nvSpPr>
        <p:spPr/>
        <p:txBody>
          <a:bodyPr/>
          <a:lstStyle/>
          <a:p>
            <a:fld id="{6FE9439A-A3D1-4657-8245-D4D0C848B9B9}" type="slidenum">
              <a:rPr lang="en-GB">
                <a:solidFill>
                  <a:srgbClr val="6E2B62"/>
                </a:solidFill>
                <a:latin typeface="Verdana"/>
              </a:rPr>
              <a:pPr/>
              <a:t>23</a:t>
            </a:fld>
            <a:endParaRPr lang="en-GB" dirty="0">
              <a:solidFill>
                <a:srgbClr val="6E2B62"/>
              </a:solidFill>
              <a:latin typeface="Verdana"/>
            </a:endParaRPr>
          </a:p>
        </p:txBody>
      </p:sp>
    </p:spTree>
    <p:extLst>
      <p:ext uri="{BB962C8B-B14F-4D97-AF65-F5344CB8AC3E}">
        <p14:creationId xmlns:p14="http://schemas.microsoft.com/office/powerpoint/2010/main" val="1273199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C13D-B53F-420B-9B72-D8FD705D7232}"/>
              </a:ext>
            </a:extLst>
          </p:cNvPr>
          <p:cNvSpPr>
            <a:spLocks noGrp="1"/>
          </p:cNvSpPr>
          <p:nvPr>
            <p:ph type="ctrTitle"/>
          </p:nvPr>
        </p:nvSpPr>
        <p:spPr>
          <a:xfrm>
            <a:off x="580696" y="582220"/>
            <a:ext cx="11161983" cy="1732398"/>
          </a:xfrm>
        </p:spPr>
        <p:txBody>
          <a:bodyPr>
            <a:normAutofit fontScale="90000"/>
          </a:bodyPr>
          <a:lstStyle/>
          <a:p>
            <a:pPr>
              <a:lnSpc>
                <a:spcPct val="100000"/>
              </a:lnSpc>
            </a:pPr>
            <a:b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br>
            <a: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t>Dr Gavin McDonnell</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Subtitle 2">
            <a:extLst>
              <a:ext uri="{FF2B5EF4-FFF2-40B4-BE49-F238E27FC236}">
                <a16:creationId xmlns:a16="http://schemas.microsoft.com/office/drawing/2014/main" id="{C1C1EC42-992A-48C3-A125-14B080144033}"/>
              </a:ext>
            </a:extLst>
          </p:cNvPr>
          <p:cNvSpPr>
            <a:spLocks noGrp="1"/>
          </p:cNvSpPr>
          <p:nvPr>
            <p:ph type="subTitle" idx="1"/>
          </p:nvPr>
        </p:nvSpPr>
        <p:spPr>
          <a:xfrm>
            <a:off x="2560906" y="1666826"/>
            <a:ext cx="7201562" cy="765009"/>
          </a:xfrm>
        </p:spPr>
        <p:txBody>
          <a:bodyPr>
            <a:noAutofit/>
          </a:bodyPr>
          <a:lstStyle/>
          <a:p>
            <a:r>
              <a:rPr lang="en-GB" sz="3200" dirty="0">
                <a:solidFill>
                  <a:srgbClr val="414042"/>
                </a:solidFill>
                <a:latin typeface="Calibri" panose="020F0502020204030204" pitchFamily="34" charset="0"/>
                <a:ea typeface="Calibri" panose="020F0502020204030204" pitchFamily="34" charset="0"/>
                <a:cs typeface="Times New Roman" panose="02020603050405020304" pitchFamily="18" charset="0"/>
              </a:rPr>
              <a:t>Consultant Neurologist</a:t>
            </a:r>
          </a:p>
          <a:p>
            <a:r>
              <a:rPr lang="en-GB" sz="3200" dirty="0">
                <a:solidFill>
                  <a:srgbClr val="414042"/>
                </a:solidFill>
              </a:rPr>
              <a:t>Belfast Health and Social Care Trust</a:t>
            </a:r>
          </a:p>
        </p:txBody>
      </p:sp>
      <p:sp>
        <p:nvSpPr>
          <p:cNvPr id="20" name="Subtitle 2">
            <a:extLst>
              <a:ext uri="{FF2B5EF4-FFF2-40B4-BE49-F238E27FC236}">
                <a16:creationId xmlns:a16="http://schemas.microsoft.com/office/drawing/2014/main" id="{BF9F5C6F-093C-4E63-821C-91CCFF63BEEE}"/>
              </a:ext>
            </a:extLst>
          </p:cNvPr>
          <p:cNvSpPr txBox="1">
            <a:spLocks/>
          </p:cNvSpPr>
          <p:nvPr/>
        </p:nvSpPr>
        <p:spPr>
          <a:xfrm>
            <a:off x="1055365" y="5821977"/>
            <a:ext cx="2277459" cy="7650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800" dirty="0">
                <a:solidFill>
                  <a:srgbClr val="0065BD"/>
                </a:solidFill>
                <a:latin typeface="Calibri" panose="020F0502020204030204" pitchFamily="34" charset="0"/>
                <a:cs typeface="Times New Roman" panose="02020603050405020304" pitchFamily="18" charset="0"/>
              </a:rPr>
              <a:t>#</a:t>
            </a:r>
            <a:r>
              <a:rPr lang="en-GB" sz="2800" dirty="0" err="1">
                <a:solidFill>
                  <a:srgbClr val="0065BD"/>
                </a:solidFill>
                <a:latin typeface="Calibri" panose="020F0502020204030204" pitchFamily="34" charset="0"/>
                <a:cs typeface="Times New Roman" panose="02020603050405020304" pitchFamily="18" charset="0"/>
              </a:rPr>
              <a:t>MSPallCare</a:t>
            </a:r>
            <a:endParaRPr lang="en-GB" sz="2800" dirty="0">
              <a:solidFill>
                <a:srgbClr val="0065BD"/>
              </a:solidFill>
            </a:endParaRPr>
          </a:p>
        </p:txBody>
      </p:sp>
      <p:pic>
        <p:nvPicPr>
          <p:cNvPr id="24" name="Picture 23" descr="Image result for twitter">
            <a:extLst>
              <a:ext uri="{FF2B5EF4-FFF2-40B4-BE49-F238E27FC236}">
                <a16:creationId xmlns:a16="http://schemas.microsoft.com/office/drawing/2014/main" id="{F33FEDF6-DA11-4AA3-BDAF-FCCD853BC85E}"/>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580696" y="5796078"/>
            <a:ext cx="571500" cy="479425"/>
          </a:xfrm>
          <a:prstGeom prst="rect">
            <a:avLst/>
          </a:prstGeom>
          <a:noFill/>
          <a:ln>
            <a:noFill/>
          </a:ln>
          <a:extLst>
            <a:ext uri="{53640926-AAD7-44D8-BBD7-CCE9431645EC}">
              <a14:shadowObscured xmlns:a14="http://schemas.microsoft.com/office/drawing/2010/main"/>
            </a:ext>
          </a:extLst>
        </p:spPr>
      </p:pic>
      <p:pic>
        <p:nvPicPr>
          <p:cNvPr id="8" name="Picture 7" descr="C:\Users\craig.harrison\Desktop\Marie Curie logo.png">
            <a:extLst>
              <a:ext uri="{FF2B5EF4-FFF2-40B4-BE49-F238E27FC236}">
                <a16:creationId xmlns:a16="http://schemas.microsoft.com/office/drawing/2014/main" id="{AFC57CCD-3720-4D74-986F-72C2818DE4B4}"/>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6335113" y="3250998"/>
            <a:ext cx="2324100" cy="3024505"/>
          </a:xfrm>
          <a:prstGeom prst="rect">
            <a:avLst/>
          </a:prstGeom>
          <a:noFill/>
          <a:ln>
            <a:noFill/>
          </a:ln>
          <a:extLst>
            <a:ext uri="{53640926-AAD7-44D8-BBD7-CCE9431645EC}">
              <a14:shadowObscured xmlns:a14="http://schemas.microsoft.com/office/drawing/2010/main"/>
            </a:ext>
          </a:extLst>
        </p:spPr>
      </p:pic>
      <p:pic>
        <p:nvPicPr>
          <p:cNvPr id="9" name="Picture 8" descr="MS Society NI">
            <a:extLst>
              <a:ext uri="{FF2B5EF4-FFF2-40B4-BE49-F238E27FC236}">
                <a16:creationId xmlns:a16="http://schemas.microsoft.com/office/drawing/2014/main" id="{505EE9E2-EE4C-4E49-9455-E438D8EC117B}"/>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3440497" y="3953943"/>
            <a:ext cx="2486025" cy="23215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1735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882776" y="420688"/>
            <a:ext cx="9363075" cy="457200"/>
          </a:xfrm>
          <a:prstGeom prst="rect">
            <a:avLst/>
          </a:prstGeom>
          <a:noFill/>
          <a:ln w="9525">
            <a:noFill/>
            <a:round/>
            <a:headEnd/>
            <a:tailEnd/>
          </a:ln>
          <a:effectLst/>
        </p:spPr>
        <p:txBody>
          <a:bodyPr lIns="0" tIns="0" rIns="0" bIns="0"/>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3200" b="1" dirty="0">
                <a:solidFill>
                  <a:srgbClr val="0000FF"/>
                </a:solidFill>
                <a:latin typeface="Calibri"/>
                <a:ea typeface="msgothic" charset="0"/>
                <a:cs typeface="msgothic" charset="0"/>
              </a:rPr>
              <a:t>Global prevalence of MS in 2013 (MSIF) </a:t>
            </a:r>
          </a:p>
        </p:txBody>
      </p:sp>
      <p:pic>
        <p:nvPicPr>
          <p:cNvPr id="4"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47528" y="1196752"/>
            <a:ext cx="8604250" cy="4826000"/>
          </a:xfrm>
          <a:prstGeom prst="rect">
            <a:avLst/>
          </a:prstGeom>
          <a:noFill/>
          <a:ln w="9525">
            <a:noFill/>
            <a:round/>
            <a:headEnd/>
            <a:tailEnd/>
          </a:ln>
          <a:effectLst/>
        </p:spPr>
      </p:pic>
      <p:sp>
        <p:nvSpPr>
          <p:cNvPr id="5" name="Text Box 4"/>
          <p:cNvSpPr txBox="1">
            <a:spLocks noChangeArrowheads="1"/>
          </p:cNvSpPr>
          <p:nvPr/>
        </p:nvSpPr>
        <p:spPr bwMode="auto">
          <a:xfrm>
            <a:off x="2263775" y="6237313"/>
            <a:ext cx="4319588" cy="255587"/>
          </a:xfrm>
          <a:prstGeom prst="rect">
            <a:avLst/>
          </a:prstGeom>
          <a:noFill/>
          <a:ln w="9525">
            <a:noFill/>
            <a:round/>
            <a:headEnd/>
            <a:tailEnd/>
          </a:ln>
          <a:effectLst/>
        </p:spPr>
        <p:txBody>
          <a:bodyPr lIns="0" tIns="0" rIns="0" bIns="0"/>
          <a:lstStyle/>
          <a:p>
            <a:pPr>
              <a:tabLst>
                <a:tab pos="723900" algn="l"/>
                <a:tab pos="1447800" algn="l"/>
                <a:tab pos="2171700" algn="l"/>
                <a:tab pos="2895600" algn="l"/>
                <a:tab pos="3619500" algn="l"/>
              </a:tabLst>
            </a:pPr>
            <a:r>
              <a:rPr lang="en-GB" sz="1200" b="1" dirty="0">
                <a:solidFill>
                  <a:srgbClr val="FF0000"/>
                </a:solidFill>
                <a:latin typeface="Arial" charset="0"/>
                <a:ea typeface="msgothic" charset="0"/>
                <a:cs typeface="msgothic" charset="0"/>
              </a:rPr>
              <a:t>Browne et al. Neurology 2014;83:1022-1024</a:t>
            </a:r>
          </a:p>
        </p:txBody>
      </p:sp>
    </p:spTree>
    <p:extLst>
      <p:ext uri="{BB962C8B-B14F-4D97-AF65-F5344CB8AC3E}">
        <p14:creationId xmlns:p14="http://schemas.microsoft.com/office/powerpoint/2010/main" val="1265130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825625" y="228601"/>
            <a:ext cx="8534400" cy="758825"/>
          </a:xfrm>
          <a:prstGeom prst="rect">
            <a:avLst/>
          </a:prstGeom>
        </p:spPr>
        <p:txBody>
          <a:bodyPr/>
          <a:lstStyle/>
          <a:p>
            <a:pPr algn="ctr">
              <a:spcBef>
                <a:spcPct val="0"/>
              </a:spcBef>
              <a:defRPr/>
            </a:pPr>
            <a:r>
              <a:rPr lang="en-GB" sz="4400" dirty="0">
                <a:solidFill>
                  <a:srgbClr val="0000FF"/>
                </a:solidFill>
                <a:latin typeface="Calibri"/>
              </a:rPr>
              <a:t>Some numbers</a:t>
            </a:r>
          </a:p>
        </p:txBody>
      </p:sp>
      <p:sp>
        <p:nvSpPr>
          <p:cNvPr id="3" name="Content Placeholder 2"/>
          <p:cNvSpPr txBox="1">
            <a:spLocks/>
          </p:cNvSpPr>
          <p:nvPr/>
        </p:nvSpPr>
        <p:spPr>
          <a:xfrm>
            <a:off x="1825625" y="836712"/>
            <a:ext cx="8842375" cy="4572000"/>
          </a:xfrm>
          <a:prstGeom prst="rect">
            <a:avLst/>
          </a:prstGeom>
        </p:spPr>
        <p:txBody>
          <a:bodyPr/>
          <a:lstStyle/>
          <a:p>
            <a:pPr marL="342900" indent="-342900">
              <a:spcBef>
                <a:spcPct val="20000"/>
              </a:spcBef>
              <a:defRPr/>
            </a:pPr>
            <a:endParaRPr lang="en-GB" sz="2800" dirty="0">
              <a:solidFill>
                <a:prstClr val="black"/>
              </a:solidFill>
              <a:latin typeface="Calibri"/>
            </a:endParaRPr>
          </a:p>
          <a:p>
            <a:pPr marL="342900" indent="-342900">
              <a:spcBef>
                <a:spcPct val="20000"/>
              </a:spcBef>
              <a:buFont typeface="Arial" pitchFamily="34" charset="0"/>
              <a:buChar char="•"/>
              <a:defRPr/>
            </a:pPr>
            <a:r>
              <a:rPr lang="en-GB" sz="2800" dirty="0">
                <a:solidFill>
                  <a:prstClr val="black"/>
                </a:solidFill>
                <a:latin typeface="Calibri"/>
              </a:rPr>
              <a:t>Highest prevalence for male MS in the UK</a:t>
            </a:r>
          </a:p>
          <a:p>
            <a:pPr marL="342900" indent="-342900">
              <a:spcBef>
                <a:spcPct val="20000"/>
              </a:spcBef>
              <a:buFont typeface="Arial" pitchFamily="34" charset="0"/>
              <a:buChar char="•"/>
              <a:defRPr/>
            </a:pPr>
            <a:r>
              <a:rPr lang="en-GB" sz="2800" dirty="0">
                <a:solidFill>
                  <a:prstClr val="black"/>
                </a:solidFill>
                <a:latin typeface="Calibri"/>
              </a:rPr>
              <a:t>2</a:t>
            </a:r>
            <a:r>
              <a:rPr lang="en-GB" sz="2800" baseline="30000" dirty="0">
                <a:solidFill>
                  <a:prstClr val="black"/>
                </a:solidFill>
                <a:latin typeface="Calibri"/>
              </a:rPr>
              <a:t>nd</a:t>
            </a:r>
            <a:r>
              <a:rPr lang="en-GB" sz="2800" dirty="0">
                <a:solidFill>
                  <a:prstClr val="black"/>
                </a:solidFill>
                <a:latin typeface="Calibri"/>
              </a:rPr>
              <a:t> highest prevalence for female MS in the UK</a:t>
            </a:r>
          </a:p>
          <a:p>
            <a:pPr marL="342900" indent="-342900">
              <a:spcBef>
                <a:spcPct val="20000"/>
              </a:spcBef>
              <a:buFont typeface="Arial" pitchFamily="34" charset="0"/>
              <a:buChar char="•"/>
              <a:defRPr/>
            </a:pPr>
            <a:r>
              <a:rPr lang="en-GB" sz="2800" dirty="0">
                <a:solidFill>
                  <a:prstClr val="black"/>
                </a:solidFill>
                <a:latin typeface="Calibri"/>
              </a:rPr>
              <a:t> 2004: estimated prevalence </a:t>
            </a:r>
            <a:r>
              <a:rPr lang="en-GB" sz="2800" dirty="0">
                <a:solidFill>
                  <a:srgbClr val="FF0000"/>
                </a:solidFill>
                <a:latin typeface="Calibri"/>
              </a:rPr>
              <a:t>230/100,000</a:t>
            </a:r>
          </a:p>
          <a:p>
            <a:pPr marL="800100" lvl="1" indent="-342900">
              <a:spcBef>
                <a:spcPct val="20000"/>
              </a:spcBef>
              <a:buFont typeface="Arial" pitchFamily="34" charset="0"/>
              <a:buChar char="•"/>
              <a:defRPr/>
            </a:pPr>
            <a:r>
              <a:rPr lang="en-GB" sz="2800" dirty="0">
                <a:solidFill>
                  <a:prstClr val="black"/>
                </a:solidFill>
                <a:latin typeface="Calibri"/>
              </a:rPr>
              <a:t>138/100K in 1986</a:t>
            </a:r>
          </a:p>
          <a:p>
            <a:pPr marL="800100" lvl="1" indent="-342900">
              <a:spcBef>
                <a:spcPct val="20000"/>
              </a:spcBef>
              <a:buFont typeface="Arial" pitchFamily="34" charset="0"/>
              <a:buChar char="•"/>
              <a:defRPr/>
            </a:pPr>
            <a:r>
              <a:rPr lang="en-GB" sz="2800" dirty="0">
                <a:solidFill>
                  <a:prstClr val="black"/>
                </a:solidFill>
                <a:latin typeface="Calibri"/>
              </a:rPr>
              <a:t>168/100K in 1996</a:t>
            </a:r>
          </a:p>
          <a:p>
            <a:pPr marL="342900" indent="-342900">
              <a:spcBef>
                <a:spcPct val="20000"/>
              </a:spcBef>
              <a:buFont typeface="Arial" pitchFamily="34" charset="0"/>
              <a:buChar char="•"/>
              <a:defRPr/>
            </a:pPr>
            <a:endParaRPr lang="en-GB" sz="2800" dirty="0">
              <a:solidFill>
                <a:prstClr val="black"/>
              </a:solidFill>
              <a:latin typeface="Calibri"/>
            </a:endParaRPr>
          </a:p>
          <a:p>
            <a:pPr marL="342900" indent="-342900">
              <a:spcBef>
                <a:spcPct val="20000"/>
              </a:spcBef>
              <a:buFont typeface="Arial" pitchFamily="34" charset="0"/>
              <a:buChar char="•"/>
              <a:defRPr/>
            </a:pPr>
            <a:r>
              <a:rPr lang="en-GB" sz="2800" dirty="0">
                <a:solidFill>
                  <a:prstClr val="black"/>
                </a:solidFill>
                <a:latin typeface="Calibri"/>
              </a:rPr>
              <a:t>Currently est. ~</a:t>
            </a:r>
            <a:r>
              <a:rPr lang="en-GB" sz="2800" dirty="0">
                <a:solidFill>
                  <a:srgbClr val="FF0000"/>
                </a:solidFill>
                <a:latin typeface="Calibri"/>
              </a:rPr>
              <a:t>4,500</a:t>
            </a:r>
            <a:r>
              <a:rPr lang="en-GB" sz="2800" dirty="0">
                <a:solidFill>
                  <a:prstClr val="black"/>
                </a:solidFill>
                <a:latin typeface="Calibri"/>
              </a:rPr>
              <a:t> MS patients in NI (pop 1.8 million)</a:t>
            </a:r>
          </a:p>
          <a:p>
            <a:pPr marL="342900" indent="-342900">
              <a:spcBef>
                <a:spcPct val="20000"/>
              </a:spcBef>
              <a:buFont typeface="Arial" pitchFamily="34" charset="0"/>
              <a:buChar char="•"/>
              <a:defRPr/>
            </a:pPr>
            <a:r>
              <a:rPr lang="en-GB" sz="2800" dirty="0">
                <a:solidFill>
                  <a:prstClr val="black"/>
                </a:solidFill>
                <a:latin typeface="Calibri"/>
              </a:rPr>
              <a:t>Incidence estimate ~</a:t>
            </a:r>
            <a:r>
              <a:rPr lang="en-GB" sz="2800" dirty="0">
                <a:solidFill>
                  <a:srgbClr val="FF0000"/>
                </a:solidFill>
                <a:latin typeface="Calibri"/>
              </a:rPr>
              <a:t>11/100,000</a:t>
            </a:r>
            <a:r>
              <a:rPr lang="en-GB" sz="2800" dirty="0">
                <a:solidFill>
                  <a:prstClr val="black"/>
                </a:solidFill>
                <a:latin typeface="Calibri"/>
              </a:rPr>
              <a:t> (200 new cases/yr)</a:t>
            </a:r>
          </a:p>
          <a:p>
            <a:pPr marL="342900" indent="-342900">
              <a:spcBef>
                <a:spcPct val="20000"/>
              </a:spcBef>
              <a:buFont typeface="Arial" pitchFamily="34" charset="0"/>
              <a:buChar char="•"/>
              <a:defRPr/>
            </a:pPr>
            <a:r>
              <a:rPr lang="en-GB" sz="2800" dirty="0">
                <a:solidFill>
                  <a:prstClr val="black"/>
                </a:solidFill>
                <a:latin typeface="Calibri"/>
              </a:rPr>
              <a:t>Globally, prevalence estimated to be increasing by </a:t>
            </a:r>
            <a:r>
              <a:rPr lang="en-GB" sz="2800" dirty="0">
                <a:solidFill>
                  <a:srgbClr val="FF0000"/>
                </a:solidFill>
                <a:latin typeface="Calibri"/>
              </a:rPr>
              <a:t>2.5% </a:t>
            </a:r>
            <a:r>
              <a:rPr lang="en-GB" sz="2800" dirty="0">
                <a:solidFill>
                  <a:prstClr val="black"/>
                </a:solidFill>
                <a:latin typeface="Calibri"/>
              </a:rPr>
              <a:t>per annum</a:t>
            </a:r>
          </a:p>
        </p:txBody>
      </p:sp>
    </p:spTree>
    <p:extLst>
      <p:ext uri="{BB962C8B-B14F-4D97-AF65-F5344CB8AC3E}">
        <p14:creationId xmlns:p14="http://schemas.microsoft.com/office/powerpoint/2010/main" val="4069625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upload.wikimedia.org/wikipedia/commons/5/5a/Uk_map_home_nation_northern_ireland.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60776" y="188914"/>
            <a:ext cx="3730625" cy="6264275"/>
          </a:xfrm>
          <a:prstGeom prst="rect">
            <a:avLst/>
          </a:prstGeom>
          <a:noFill/>
          <a:ln w="9525">
            <a:noFill/>
            <a:miter lim="800000"/>
            <a:headEnd/>
            <a:tailEnd/>
          </a:ln>
        </p:spPr>
      </p:pic>
      <p:sp>
        <p:nvSpPr>
          <p:cNvPr id="3" name="TextBox 2"/>
          <p:cNvSpPr txBox="1">
            <a:spLocks noChangeArrowheads="1"/>
          </p:cNvSpPr>
          <p:nvPr/>
        </p:nvSpPr>
        <p:spPr bwMode="auto">
          <a:xfrm>
            <a:off x="2135188" y="3573463"/>
            <a:ext cx="1439862" cy="646112"/>
          </a:xfrm>
          <a:prstGeom prst="rect">
            <a:avLst/>
          </a:prstGeom>
          <a:noFill/>
          <a:ln w="9525">
            <a:noFill/>
            <a:miter lim="800000"/>
            <a:headEnd/>
            <a:tailEnd/>
          </a:ln>
        </p:spPr>
        <p:txBody>
          <a:bodyPr>
            <a:spAutoFit/>
          </a:bodyPr>
          <a:lstStyle/>
          <a:p>
            <a:r>
              <a:rPr lang="en-GB">
                <a:solidFill>
                  <a:prstClr val="black"/>
                </a:solidFill>
                <a:latin typeface="Calibri"/>
              </a:rPr>
              <a:t>~4500 MS patients</a:t>
            </a:r>
          </a:p>
        </p:txBody>
      </p:sp>
      <p:cxnSp>
        <p:nvCxnSpPr>
          <p:cNvPr id="4" name="Straight Arrow Connector 3"/>
          <p:cNvCxnSpPr>
            <a:stCxn id="3" idx="3"/>
          </p:cNvCxnSpPr>
          <p:nvPr/>
        </p:nvCxnSpPr>
        <p:spPr>
          <a:xfrm flipV="1">
            <a:off x="3575050" y="3644901"/>
            <a:ext cx="1225550" cy="2508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 name="TextBox 5"/>
          <p:cNvSpPr txBox="1">
            <a:spLocks noChangeArrowheads="1"/>
          </p:cNvSpPr>
          <p:nvPr/>
        </p:nvSpPr>
        <p:spPr bwMode="auto">
          <a:xfrm>
            <a:off x="8040688" y="2997201"/>
            <a:ext cx="1439862" cy="646113"/>
          </a:xfrm>
          <a:prstGeom prst="rect">
            <a:avLst/>
          </a:prstGeom>
          <a:noFill/>
          <a:ln w="9525">
            <a:noFill/>
            <a:miter lim="800000"/>
            <a:headEnd/>
            <a:tailEnd/>
          </a:ln>
        </p:spPr>
        <p:txBody>
          <a:bodyPr>
            <a:spAutoFit/>
          </a:bodyPr>
          <a:lstStyle/>
          <a:p>
            <a:r>
              <a:rPr lang="en-GB">
                <a:solidFill>
                  <a:prstClr val="black"/>
                </a:solidFill>
                <a:latin typeface="Calibri"/>
              </a:rPr>
              <a:t>100,000 MS Patients</a:t>
            </a:r>
          </a:p>
        </p:txBody>
      </p:sp>
      <p:cxnSp>
        <p:nvCxnSpPr>
          <p:cNvPr id="6" name="Straight Arrow Connector 5"/>
          <p:cNvCxnSpPr/>
          <p:nvPr/>
        </p:nvCxnSpPr>
        <p:spPr>
          <a:xfrm flipH="1" flipV="1">
            <a:off x="5735639" y="2636839"/>
            <a:ext cx="2232025" cy="720725"/>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5735639" y="3357563"/>
            <a:ext cx="2232025" cy="12954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456363" y="3357563"/>
            <a:ext cx="1511300" cy="165576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9" name="TextBox 12"/>
          <p:cNvSpPr txBox="1">
            <a:spLocks noChangeArrowheads="1"/>
          </p:cNvSpPr>
          <p:nvPr/>
        </p:nvSpPr>
        <p:spPr bwMode="auto">
          <a:xfrm>
            <a:off x="7680325" y="4508501"/>
            <a:ext cx="2736850" cy="1477963"/>
          </a:xfrm>
          <a:prstGeom prst="rect">
            <a:avLst/>
          </a:prstGeom>
          <a:noFill/>
          <a:ln w="9525">
            <a:noFill/>
            <a:miter lim="800000"/>
            <a:headEnd/>
            <a:tailEnd/>
          </a:ln>
        </p:spPr>
        <p:txBody>
          <a:bodyPr>
            <a:spAutoFit/>
          </a:bodyPr>
          <a:lstStyle/>
          <a:p>
            <a:r>
              <a:rPr lang="en-GB" dirty="0">
                <a:solidFill>
                  <a:prstClr val="black"/>
                </a:solidFill>
                <a:latin typeface="Calibri"/>
              </a:rPr>
              <a:t>If everywhere in the UK had the same prevalence rate as </a:t>
            </a:r>
            <a:r>
              <a:rPr lang="en-GB" dirty="0" err="1">
                <a:solidFill>
                  <a:prstClr val="black"/>
                </a:solidFill>
                <a:latin typeface="Calibri"/>
              </a:rPr>
              <a:t>N.Ireland</a:t>
            </a:r>
            <a:r>
              <a:rPr lang="en-GB" dirty="0">
                <a:solidFill>
                  <a:prstClr val="black"/>
                </a:solidFill>
                <a:latin typeface="Calibri"/>
              </a:rPr>
              <a:t> there would be </a:t>
            </a:r>
            <a:r>
              <a:rPr lang="en-GB" b="1" dirty="0">
                <a:solidFill>
                  <a:srgbClr val="FF0000"/>
                </a:solidFill>
                <a:latin typeface="Calibri"/>
              </a:rPr>
              <a:t>160,000</a:t>
            </a:r>
            <a:r>
              <a:rPr lang="en-GB" dirty="0">
                <a:solidFill>
                  <a:prstClr val="black"/>
                </a:solidFill>
                <a:latin typeface="Calibri"/>
              </a:rPr>
              <a:t> MS Patients</a:t>
            </a:r>
          </a:p>
        </p:txBody>
      </p:sp>
      <p:sp>
        <p:nvSpPr>
          <p:cNvPr id="10" name="TextBox 13"/>
          <p:cNvSpPr txBox="1">
            <a:spLocks noChangeArrowheads="1"/>
          </p:cNvSpPr>
          <p:nvPr/>
        </p:nvSpPr>
        <p:spPr bwMode="auto">
          <a:xfrm>
            <a:off x="7680326" y="692151"/>
            <a:ext cx="2663825" cy="1477963"/>
          </a:xfrm>
          <a:prstGeom prst="rect">
            <a:avLst/>
          </a:prstGeom>
          <a:noFill/>
          <a:ln w="9525">
            <a:noFill/>
            <a:miter lim="800000"/>
            <a:headEnd/>
            <a:tailEnd/>
          </a:ln>
        </p:spPr>
        <p:txBody>
          <a:bodyPr>
            <a:spAutoFit/>
          </a:bodyPr>
          <a:lstStyle/>
          <a:p>
            <a:r>
              <a:rPr lang="en-GB">
                <a:solidFill>
                  <a:prstClr val="black"/>
                </a:solidFill>
                <a:latin typeface="Calibri"/>
              </a:rPr>
              <a:t>N.Ireland has as many MS patients as one would expect in a region with a population of ~</a:t>
            </a:r>
            <a:r>
              <a:rPr lang="en-GB" b="1">
                <a:solidFill>
                  <a:srgbClr val="FF0000"/>
                </a:solidFill>
                <a:latin typeface="Calibri"/>
              </a:rPr>
              <a:t>3.0 million </a:t>
            </a:r>
            <a:r>
              <a:rPr lang="en-GB">
                <a:solidFill>
                  <a:prstClr val="black"/>
                </a:solidFill>
                <a:latin typeface="Calibri"/>
              </a:rPr>
              <a:t>in GB</a:t>
            </a:r>
          </a:p>
        </p:txBody>
      </p:sp>
    </p:spTree>
    <p:extLst>
      <p:ext uri="{BB962C8B-B14F-4D97-AF65-F5344CB8AC3E}">
        <p14:creationId xmlns:p14="http://schemas.microsoft.com/office/powerpoint/2010/main" val="1419573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Related image"/>
          <p:cNvPicPr>
            <a:picLocks noChangeAspect="1" noChangeArrowheads="1"/>
          </p:cNvPicPr>
          <p:nvPr/>
        </p:nvPicPr>
        <p:blipFill>
          <a:blip r:embed="rId2" cstate="print"/>
          <a:srcRect/>
          <a:stretch>
            <a:fillRect/>
          </a:stretch>
        </p:blipFill>
        <p:spPr bwMode="auto">
          <a:xfrm>
            <a:off x="4772715" y="0"/>
            <a:ext cx="4833580" cy="6858000"/>
          </a:xfrm>
          <a:prstGeom prst="rect">
            <a:avLst/>
          </a:prstGeom>
          <a:noFill/>
        </p:spPr>
      </p:pic>
      <p:sp>
        <p:nvSpPr>
          <p:cNvPr id="4" name="Title 3"/>
          <p:cNvSpPr>
            <a:spLocks noGrp="1"/>
          </p:cNvSpPr>
          <p:nvPr>
            <p:ph type="title"/>
          </p:nvPr>
        </p:nvSpPr>
        <p:spPr>
          <a:xfrm>
            <a:off x="1595406" y="2928934"/>
            <a:ext cx="3214710" cy="1143000"/>
          </a:xfrm>
        </p:spPr>
        <p:txBody>
          <a:bodyPr>
            <a:normAutofit fontScale="90000"/>
          </a:bodyPr>
          <a:lstStyle/>
          <a:p>
            <a:r>
              <a:rPr lang="en-GB" dirty="0">
                <a:solidFill>
                  <a:srgbClr val="0000FF"/>
                </a:solidFill>
              </a:rPr>
              <a:t>Societal Costs of MS</a:t>
            </a:r>
            <a:endParaRPr lang="en-US" dirty="0">
              <a:solidFill>
                <a:srgbClr val="0000FF"/>
              </a:solidFill>
            </a:endParaRPr>
          </a:p>
        </p:txBody>
      </p:sp>
    </p:spTree>
    <p:extLst>
      <p:ext uri="{BB962C8B-B14F-4D97-AF65-F5344CB8AC3E}">
        <p14:creationId xmlns:p14="http://schemas.microsoft.com/office/powerpoint/2010/main" val="2627519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Mean change in EDSS                      Malluci et al. Neurology 2004. "/>
          <p:cNvPicPr>
            <a:picLocks noChangeAspect="1" noChangeArrowheads="1"/>
          </p:cNvPicPr>
          <p:nvPr/>
        </p:nvPicPr>
        <p:blipFill>
          <a:blip r:embed="rId2" cstate="print"/>
          <a:srcRect/>
          <a:stretch>
            <a:fillRect/>
          </a:stretch>
        </p:blipFill>
        <p:spPr bwMode="auto">
          <a:xfrm>
            <a:off x="2618184" y="764705"/>
            <a:ext cx="6934200" cy="5200651"/>
          </a:xfrm>
          <a:prstGeom prst="rect">
            <a:avLst/>
          </a:prstGeom>
          <a:noFill/>
        </p:spPr>
      </p:pic>
    </p:spTree>
    <p:extLst>
      <p:ext uri="{BB962C8B-B14F-4D97-AF65-F5344CB8AC3E}">
        <p14:creationId xmlns:p14="http://schemas.microsoft.com/office/powerpoint/2010/main" val="2732579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53"/>
          <p:cNvSpPr txBox="1">
            <a:spLocks/>
          </p:cNvSpPr>
          <p:nvPr/>
        </p:nvSpPr>
        <p:spPr>
          <a:xfrm>
            <a:off x="1729608" y="5873986"/>
            <a:ext cx="4177206" cy="1350404"/>
          </a:xfrm>
          <a:prstGeom prst="rect">
            <a:avLst/>
          </a:prstGeom>
          <a:noFill/>
          <a:ln>
            <a:noFill/>
          </a:ln>
        </p:spPr>
        <p:txBody>
          <a:bodyPr vert="horz" lIns="0" tIns="0" rIns="0" bIns="0" rtlCol="0">
            <a:noAutofit/>
          </a:bodyPr>
          <a:lstStyle>
            <a:lvl1pPr marL="0" indent="0" algn="l" defTabSz="914400" rtl="0" eaLnBrk="1" latinLnBrk="0" hangingPunct="1">
              <a:spcBef>
                <a:spcPts val="0"/>
              </a:spcBef>
              <a:spcAft>
                <a:spcPts val="900"/>
              </a:spcAft>
              <a:buFont typeface="Arial" pitchFamily="34" charset="0"/>
              <a:buNone/>
              <a:defRPr sz="2400" b="1" kern="1200" cap="none"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spcBef>
                <a:spcPts val="0"/>
              </a:spcBef>
              <a:spcAft>
                <a:spcPts val="900"/>
              </a:spcAft>
              <a:buClr>
                <a:schemeClr val="accent2"/>
              </a:buClr>
              <a:buFont typeface="Arial" pitchFamily="34" charset="0"/>
              <a:buNone/>
              <a:defRPr sz="1800" kern="1200">
                <a:solidFill>
                  <a:schemeClr val="tx1">
                    <a:tint val="75000"/>
                  </a:schemeClr>
                </a:solidFill>
                <a:latin typeface="+mj-lt"/>
                <a:ea typeface="+mn-ea"/>
                <a:cs typeface="+mn-cs"/>
              </a:defRPr>
            </a:lvl2pPr>
            <a:lvl3pPr marL="914400" indent="0" algn="ctr" defTabSz="914400" rtl="0" eaLnBrk="1" latinLnBrk="0" hangingPunct="1">
              <a:spcBef>
                <a:spcPts val="0"/>
              </a:spcBef>
              <a:spcAft>
                <a:spcPts val="900"/>
              </a:spcAft>
              <a:buClr>
                <a:schemeClr val="accent2"/>
              </a:buClr>
              <a:buFontTx/>
              <a:buNone/>
              <a:defRPr sz="1800" kern="1200">
                <a:solidFill>
                  <a:schemeClr val="tx1">
                    <a:tint val="75000"/>
                  </a:schemeClr>
                </a:solidFill>
                <a:latin typeface="+mj-lt"/>
                <a:ea typeface="+mn-ea"/>
                <a:cs typeface="+mn-cs"/>
              </a:defRPr>
            </a:lvl3pPr>
            <a:lvl4pPr marL="1371600" indent="0" algn="ctr" defTabSz="914400" rtl="0" eaLnBrk="1" latinLnBrk="0" hangingPunct="1">
              <a:spcBef>
                <a:spcPts val="0"/>
              </a:spcBef>
              <a:spcAft>
                <a:spcPts val="900"/>
              </a:spcAft>
              <a:buFont typeface="Arial" pitchFamily="34" charset="0"/>
              <a:buNone/>
              <a:defRPr sz="1800" kern="1200">
                <a:solidFill>
                  <a:schemeClr val="tx1">
                    <a:tint val="75000"/>
                  </a:schemeClr>
                </a:solidFill>
                <a:latin typeface="+mj-lt"/>
                <a:ea typeface="+mn-ea"/>
                <a:cs typeface="+mn-cs"/>
              </a:defRPr>
            </a:lvl4pPr>
            <a:lvl5pPr marL="1828800" indent="0" algn="ctr" defTabSz="914400" rtl="0" eaLnBrk="1" latinLnBrk="0" hangingPunct="1">
              <a:spcBef>
                <a:spcPts val="0"/>
              </a:spcBef>
              <a:spcAft>
                <a:spcPts val="900"/>
              </a:spcAft>
              <a:buFont typeface="Arial" pitchFamily="34" charset="0"/>
              <a:buNone/>
              <a:defRPr sz="1800" kern="1200">
                <a:solidFill>
                  <a:schemeClr val="tx1">
                    <a:tint val="75000"/>
                  </a:schemeClr>
                </a:solidFill>
                <a:latin typeface="+mj-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Aft>
                <a:spcPts val="600"/>
              </a:spcAft>
            </a:pPr>
            <a:endParaRPr lang="en-GB" sz="1800" b="0" dirty="0">
              <a:solidFill>
                <a:srgbClr val="A676A5">
                  <a:lumMod val="50000"/>
                </a:srgbClr>
              </a:solidFill>
            </a:endParaRPr>
          </a:p>
        </p:txBody>
      </p:sp>
      <p:sp>
        <p:nvSpPr>
          <p:cNvPr id="8" name="Title 3"/>
          <p:cNvSpPr>
            <a:spLocks noGrp="1"/>
          </p:cNvSpPr>
          <p:nvPr>
            <p:ph type="subTitle" idx="1"/>
          </p:nvPr>
        </p:nvSpPr>
        <p:spPr>
          <a:xfrm>
            <a:off x="2066268" y="3989047"/>
            <a:ext cx="2349062" cy="1121279"/>
          </a:xfrm>
        </p:spPr>
        <p:txBody>
          <a:bodyPr/>
          <a:lstStyle/>
          <a:p>
            <a:r>
              <a:rPr lang="en-GB" sz="2200" dirty="0">
                <a:solidFill>
                  <a:schemeClr val="bg1"/>
                </a:solidFill>
              </a:rPr>
              <a:t>MS Symptom Burden</a:t>
            </a:r>
            <a:endParaRPr lang="en-GB" sz="2200" i="1" dirty="0">
              <a:solidFill>
                <a:schemeClr val="bg1"/>
              </a:solidFill>
            </a:endParaRPr>
          </a:p>
        </p:txBody>
      </p:sp>
    </p:spTree>
    <p:extLst>
      <p:ext uri="{BB962C8B-B14F-4D97-AF65-F5344CB8AC3E}">
        <p14:creationId xmlns:p14="http://schemas.microsoft.com/office/powerpoint/2010/main" val="10651107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p:cNvSpPr txBox="1">
            <a:spLocks/>
          </p:cNvSpPr>
          <p:nvPr/>
        </p:nvSpPr>
        <p:spPr>
          <a:xfrm>
            <a:off x="1981200" y="274638"/>
            <a:ext cx="8229600" cy="1143000"/>
          </a:xfrm>
          <a:prstGeom prst="rect">
            <a:avLst/>
          </a:prstGeom>
        </p:spPr>
        <p:txBody>
          <a:bodyPr>
            <a:noAutofit/>
          </a:bodyPr>
          <a:lstStyle/>
          <a:p>
            <a:pPr algn="ctr">
              <a:spcBef>
                <a:spcPct val="0"/>
              </a:spcBef>
              <a:defRPr/>
            </a:pPr>
            <a:r>
              <a:rPr lang="en-GB" sz="4000" dirty="0">
                <a:solidFill>
                  <a:srgbClr val="0000FF"/>
                </a:solidFill>
                <a:latin typeface="Calibri"/>
              </a:rPr>
              <a:t>ABN Guidelines 2015</a:t>
            </a:r>
            <a:br>
              <a:rPr lang="en-GB" sz="4000" dirty="0">
                <a:solidFill>
                  <a:srgbClr val="0000FF"/>
                </a:solidFill>
                <a:latin typeface="Calibri"/>
              </a:rPr>
            </a:br>
            <a:r>
              <a:rPr lang="en-GB" sz="3200" dirty="0">
                <a:solidFill>
                  <a:prstClr val="black"/>
                </a:solidFill>
                <a:latin typeface="Calibri"/>
              </a:rPr>
              <a:t>Categorisation of DMTs</a:t>
            </a:r>
          </a:p>
        </p:txBody>
      </p:sp>
      <p:sp>
        <p:nvSpPr>
          <p:cNvPr id="3" name="Text Placeholder 7"/>
          <p:cNvSpPr txBox="1">
            <a:spLocks/>
          </p:cNvSpPr>
          <p:nvPr/>
        </p:nvSpPr>
        <p:spPr>
          <a:xfrm>
            <a:off x="1981200" y="1781126"/>
            <a:ext cx="4040188" cy="639762"/>
          </a:xfrm>
          <a:prstGeom prst="rect">
            <a:avLst/>
          </a:prstGeom>
        </p:spPr>
        <p:txBody>
          <a:bodyPr>
            <a:normAutofit fontScale="55000" lnSpcReduction="20000"/>
          </a:bodyPr>
          <a:lstStyle/>
          <a:p>
            <a:pPr marL="342900" indent="-342900">
              <a:spcBef>
                <a:spcPct val="20000"/>
              </a:spcBef>
              <a:buFont typeface="Arial" pitchFamily="34" charset="0"/>
              <a:buChar char="•"/>
              <a:defRPr/>
            </a:pPr>
            <a:r>
              <a:rPr lang="en-GB" sz="3200">
                <a:solidFill>
                  <a:srgbClr val="0000FF"/>
                </a:solidFill>
                <a:latin typeface="Calibri"/>
              </a:rPr>
              <a:t>Category 1</a:t>
            </a:r>
          </a:p>
          <a:p>
            <a:pPr marL="342900" indent="-342900">
              <a:spcBef>
                <a:spcPct val="20000"/>
              </a:spcBef>
              <a:buFont typeface="Arial" pitchFamily="34" charset="0"/>
              <a:buChar char="•"/>
              <a:defRPr/>
            </a:pPr>
            <a:r>
              <a:rPr lang="en-GB" sz="3200">
                <a:solidFill>
                  <a:prstClr val="black"/>
                </a:solidFill>
                <a:latin typeface="Calibri"/>
              </a:rPr>
              <a:t>Drugs of moderate efficacy</a:t>
            </a:r>
            <a:endParaRPr lang="en-GB" sz="3200" dirty="0">
              <a:solidFill>
                <a:prstClr val="black"/>
              </a:solidFill>
              <a:latin typeface="Calibri"/>
            </a:endParaRPr>
          </a:p>
        </p:txBody>
      </p:sp>
      <p:sp>
        <p:nvSpPr>
          <p:cNvPr id="4" name="Content Placeholder 8"/>
          <p:cNvSpPr txBox="1">
            <a:spLocks/>
          </p:cNvSpPr>
          <p:nvPr/>
        </p:nvSpPr>
        <p:spPr>
          <a:xfrm>
            <a:off x="1847528" y="2430040"/>
            <a:ext cx="4173860" cy="3951288"/>
          </a:xfrm>
          <a:prstGeom prst="rect">
            <a:avLst/>
          </a:prstGeom>
        </p:spPr>
        <p:txBody>
          <a:bodyPr>
            <a:normAutofit fontScale="62500" lnSpcReduction="20000"/>
          </a:bodyPr>
          <a:lstStyle/>
          <a:p>
            <a:pPr marL="342900" indent="-342900">
              <a:spcBef>
                <a:spcPct val="20000"/>
              </a:spcBef>
              <a:buFont typeface="Arial" pitchFamily="34" charset="0"/>
              <a:buChar char="•"/>
              <a:defRPr/>
            </a:pPr>
            <a:r>
              <a:rPr lang="en-GB" sz="3200">
                <a:solidFill>
                  <a:srgbClr val="0000FF"/>
                </a:solidFill>
                <a:latin typeface="Calibri"/>
                <a:sym typeface="Symbol" panose="05050102010706020507" pitchFamily="18" charset="2"/>
              </a:rPr>
              <a:t>-interferons</a:t>
            </a:r>
          </a:p>
          <a:p>
            <a:pPr marL="742950" lvl="1" indent="-285750">
              <a:spcBef>
                <a:spcPct val="20000"/>
              </a:spcBef>
              <a:buFont typeface="Arial" pitchFamily="34" charset="0"/>
              <a:buChar char="–"/>
              <a:defRPr/>
            </a:pPr>
            <a:r>
              <a:rPr lang="en-GB" sz="2800">
                <a:solidFill>
                  <a:prstClr val="black"/>
                </a:solidFill>
                <a:latin typeface="Calibri"/>
                <a:sym typeface="Symbol" panose="05050102010706020507" pitchFamily="18" charset="2"/>
              </a:rPr>
              <a:t>Incl ‘pegylated’ -interferon</a:t>
            </a:r>
          </a:p>
          <a:p>
            <a:pPr marL="342900" indent="-342900">
              <a:spcBef>
                <a:spcPct val="20000"/>
              </a:spcBef>
              <a:buFont typeface="Arial" pitchFamily="34" charset="0"/>
              <a:buChar char="•"/>
              <a:defRPr/>
            </a:pPr>
            <a:r>
              <a:rPr lang="en-GB" sz="3200">
                <a:solidFill>
                  <a:srgbClr val="0000FF"/>
                </a:solidFill>
                <a:latin typeface="Calibri"/>
                <a:sym typeface="Symbol" panose="05050102010706020507" pitchFamily="18" charset="2"/>
              </a:rPr>
              <a:t>Glatiramer acetate</a:t>
            </a:r>
          </a:p>
          <a:p>
            <a:pPr marL="342900" indent="-342900">
              <a:spcBef>
                <a:spcPct val="20000"/>
              </a:spcBef>
              <a:buFont typeface="Arial" pitchFamily="34" charset="0"/>
              <a:buChar char="•"/>
              <a:defRPr/>
            </a:pPr>
            <a:r>
              <a:rPr lang="en-GB" sz="3200">
                <a:solidFill>
                  <a:srgbClr val="0000FF"/>
                </a:solidFill>
                <a:latin typeface="Calibri"/>
                <a:sym typeface="Symbol" panose="05050102010706020507" pitchFamily="18" charset="2"/>
              </a:rPr>
              <a:t>Teriflunomide</a:t>
            </a:r>
          </a:p>
          <a:p>
            <a:pPr marL="342900" indent="-342900">
              <a:spcBef>
                <a:spcPct val="20000"/>
              </a:spcBef>
              <a:buFont typeface="Arial" pitchFamily="34" charset="0"/>
              <a:buChar char="•"/>
              <a:defRPr/>
            </a:pPr>
            <a:r>
              <a:rPr lang="en-GB" sz="3200">
                <a:solidFill>
                  <a:srgbClr val="0000FF"/>
                </a:solidFill>
                <a:latin typeface="Calibri"/>
                <a:sym typeface="Symbol" panose="05050102010706020507" pitchFamily="18" charset="2"/>
              </a:rPr>
              <a:t>Dimethyl fumarate</a:t>
            </a:r>
          </a:p>
          <a:p>
            <a:pPr marL="342900" indent="-342900">
              <a:spcBef>
                <a:spcPct val="20000"/>
              </a:spcBef>
              <a:buFont typeface="Arial" pitchFamily="34" charset="0"/>
              <a:buChar char="•"/>
              <a:defRPr/>
            </a:pPr>
            <a:r>
              <a:rPr lang="en-GB" sz="3200">
                <a:solidFill>
                  <a:srgbClr val="0000FF"/>
                </a:solidFill>
                <a:latin typeface="Calibri"/>
                <a:sym typeface="Symbol" panose="05050102010706020507" pitchFamily="18" charset="2"/>
              </a:rPr>
              <a:t>Fingolimod  </a:t>
            </a:r>
          </a:p>
          <a:p>
            <a:pPr marL="342900" indent="-342900">
              <a:spcBef>
                <a:spcPct val="20000"/>
              </a:spcBef>
              <a:buFont typeface="Arial" pitchFamily="34" charset="0"/>
              <a:buChar char="•"/>
              <a:defRPr/>
            </a:pPr>
            <a:endParaRPr lang="en-GB" sz="3200">
              <a:solidFill>
                <a:prstClr val="black"/>
              </a:solidFill>
              <a:latin typeface="Calibri"/>
              <a:sym typeface="Symbol" panose="05050102010706020507" pitchFamily="18" charset="2"/>
            </a:endParaRPr>
          </a:p>
          <a:p>
            <a:pPr marL="342900" indent="-342900">
              <a:spcBef>
                <a:spcPct val="20000"/>
              </a:spcBef>
              <a:buFont typeface="Arial" pitchFamily="34" charset="0"/>
              <a:buChar char="•"/>
              <a:defRPr/>
            </a:pPr>
            <a:r>
              <a:rPr lang="en-GB" sz="3200">
                <a:solidFill>
                  <a:prstClr val="black"/>
                </a:solidFill>
                <a:latin typeface="Calibri"/>
                <a:sym typeface="Symbol" panose="05050102010706020507" pitchFamily="18" charset="2"/>
              </a:rPr>
              <a:t>For patients with “active” disease</a:t>
            </a:r>
          </a:p>
          <a:p>
            <a:pPr marL="342900" indent="-342900">
              <a:spcBef>
                <a:spcPct val="20000"/>
              </a:spcBef>
              <a:buFont typeface="Arial" pitchFamily="34" charset="0"/>
              <a:buChar char="•"/>
              <a:defRPr/>
            </a:pPr>
            <a:r>
              <a:rPr lang="en-GB" sz="3200">
                <a:solidFill>
                  <a:prstClr val="black"/>
                </a:solidFill>
                <a:latin typeface="Calibri"/>
                <a:sym typeface="Symbol" panose="05050102010706020507" pitchFamily="18" charset="2"/>
              </a:rPr>
              <a:t>2 clinical relapses in previous 2 yrs</a:t>
            </a:r>
          </a:p>
          <a:p>
            <a:pPr marL="342900" indent="-342900">
              <a:spcBef>
                <a:spcPct val="20000"/>
              </a:spcBef>
              <a:buFont typeface="Arial" pitchFamily="34" charset="0"/>
              <a:buChar char="•"/>
              <a:defRPr/>
            </a:pPr>
            <a:r>
              <a:rPr lang="en-GB" sz="3200">
                <a:solidFill>
                  <a:prstClr val="black"/>
                </a:solidFill>
                <a:latin typeface="Calibri"/>
                <a:sym typeface="Symbol" panose="05050102010706020507" pitchFamily="18" charset="2"/>
              </a:rPr>
              <a:t>Nod to those patients with active disease on MRI grounds</a:t>
            </a:r>
            <a:endParaRPr lang="en-GB" sz="3200" dirty="0">
              <a:solidFill>
                <a:prstClr val="black"/>
              </a:solidFill>
              <a:latin typeface="Calibri"/>
              <a:sym typeface="Symbol" panose="05050102010706020507" pitchFamily="18" charset="2"/>
            </a:endParaRPr>
          </a:p>
        </p:txBody>
      </p:sp>
      <p:sp>
        <p:nvSpPr>
          <p:cNvPr id="5" name="Text Placeholder 9"/>
          <p:cNvSpPr txBox="1">
            <a:spLocks/>
          </p:cNvSpPr>
          <p:nvPr/>
        </p:nvSpPr>
        <p:spPr>
          <a:xfrm>
            <a:off x="6169026" y="1781126"/>
            <a:ext cx="4041775" cy="639762"/>
          </a:xfrm>
          <a:prstGeom prst="rect">
            <a:avLst/>
          </a:prstGeom>
        </p:spPr>
        <p:txBody>
          <a:bodyPr>
            <a:normAutofit fontScale="55000" lnSpcReduction="20000"/>
          </a:bodyPr>
          <a:lstStyle/>
          <a:p>
            <a:pPr marL="342900" indent="-342900">
              <a:spcBef>
                <a:spcPct val="20000"/>
              </a:spcBef>
              <a:buFont typeface="Arial" pitchFamily="34" charset="0"/>
              <a:buChar char="•"/>
              <a:defRPr/>
            </a:pPr>
            <a:r>
              <a:rPr lang="en-GB" sz="3200">
                <a:solidFill>
                  <a:srgbClr val="FF0000"/>
                </a:solidFill>
                <a:latin typeface="Calibri"/>
              </a:rPr>
              <a:t>Category 2</a:t>
            </a:r>
          </a:p>
          <a:p>
            <a:pPr marL="342900" indent="-342900">
              <a:spcBef>
                <a:spcPct val="20000"/>
              </a:spcBef>
              <a:buFont typeface="Arial" pitchFamily="34" charset="0"/>
              <a:buChar char="•"/>
              <a:defRPr/>
            </a:pPr>
            <a:r>
              <a:rPr lang="en-GB" sz="3200">
                <a:solidFill>
                  <a:prstClr val="black"/>
                </a:solidFill>
                <a:latin typeface="Calibri"/>
              </a:rPr>
              <a:t>Drugs of high efficacy</a:t>
            </a:r>
            <a:endParaRPr lang="en-GB" sz="3200" dirty="0">
              <a:solidFill>
                <a:prstClr val="black"/>
              </a:solidFill>
              <a:latin typeface="Calibri"/>
            </a:endParaRPr>
          </a:p>
        </p:txBody>
      </p:sp>
      <p:sp>
        <p:nvSpPr>
          <p:cNvPr id="6" name="Content Placeholder 10"/>
          <p:cNvSpPr txBox="1">
            <a:spLocks/>
          </p:cNvSpPr>
          <p:nvPr/>
        </p:nvSpPr>
        <p:spPr>
          <a:xfrm>
            <a:off x="6169026" y="2430040"/>
            <a:ext cx="4247455" cy="3951288"/>
          </a:xfrm>
          <a:prstGeom prst="rect">
            <a:avLst/>
          </a:prstGeom>
        </p:spPr>
        <p:txBody>
          <a:bodyPr>
            <a:noAutofit/>
          </a:bodyPr>
          <a:lstStyle/>
          <a:p>
            <a:pPr marL="342900" indent="-342900">
              <a:spcBef>
                <a:spcPct val="20000"/>
              </a:spcBef>
              <a:buFont typeface="Arial" pitchFamily="34" charset="0"/>
              <a:buChar char="•"/>
              <a:defRPr/>
            </a:pPr>
            <a:r>
              <a:rPr lang="en-GB" sz="2000">
                <a:solidFill>
                  <a:srgbClr val="FF0000"/>
                </a:solidFill>
                <a:latin typeface="Calibri"/>
              </a:rPr>
              <a:t>Natalizumab</a:t>
            </a:r>
          </a:p>
          <a:p>
            <a:pPr marL="342900" indent="-342900">
              <a:spcBef>
                <a:spcPct val="20000"/>
              </a:spcBef>
              <a:buFont typeface="Arial" pitchFamily="34" charset="0"/>
              <a:buChar char="•"/>
              <a:defRPr/>
            </a:pPr>
            <a:r>
              <a:rPr lang="en-GB" sz="2000">
                <a:solidFill>
                  <a:srgbClr val="FF0000"/>
                </a:solidFill>
                <a:latin typeface="Calibri"/>
              </a:rPr>
              <a:t>Alemtuzumab</a:t>
            </a:r>
          </a:p>
          <a:p>
            <a:pPr marL="342900" indent="-342900">
              <a:spcBef>
                <a:spcPct val="20000"/>
              </a:spcBef>
              <a:buFont typeface="Arial" pitchFamily="34" charset="0"/>
              <a:buChar char="•"/>
              <a:defRPr/>
            </a:pPr>
            <a:endParaRPr lang="en-GB" sz="2000">
              <a:solidFill>
                <a:prstClr val="black"/>
              </a:solidFill>
              <a:latin typeface="Calibri"/>
            </a:endParaRPr>
          </a:p>
          <a:p>
            <a:pPr marL="342900" indent="-342900">
              <a:spcBef>
                <a:spcPct val="20000"/>
              </a:spcBef>
              <a:spcAft>
                <a:spcPts val="300"/>
              </a:spcAft>
              <a:buFont typeface="Arial" pitchFamily="34" charset="0"/>
              <a:buChar char="•"/>
              <a:defRPr/>
            </a:pPr>
            <a:r>
              <a:rPr lang="en-GB" sz="2000">
                <a:solidFill>
                  <a:prstClr val="black"/>
                </a:solidFill>
                <a:latin typeface="Calibri"/>
              </a:rPr>
              <a:t>“patients with more active disease”</a:t>
            </a:r>
          </a:p>
          <a:p>
            <a:pPr marL="342900" indent="-342900">
              <a:spcBef>
                <a:spcPct val="20000"/>
              </a:spcBef>
              <a:spcAft>
                <a:spcPts val="300"/>
              </a:spcAft>
              <a:buFont typeface="Arial" pitchFamily="34" charset="0"/>
              <a:buChar char="•"/>
              <a:defRPr/>
            </a:pPr>
            <a:r>
              <a:rPr lang="en-GB" sz="2000">
                <a:solidFill>
                  <a:prstClr val="black"/>
                </a:solidFill>
                <a:latin typeface="Calibri"/>
              </a:rPr>
              <a:t>Frequent clinical relapses +/- MRI activity either untreated or on Category 1 drug</a:t>
            </a:r>
          </a:p>
          <a:p>
            <a:pPr marL="342900" indent="-342900">
              <a:spcBef>
                <a:spcPct val="20000"/>
              </a:spcBef>
              <a:spcAft>
                <a:spcPts val="300"/>
              </a:spcAft>
              <a:buFont typeface="Arial" pitchFamily="34" charset="0"/>
              <a:buChar char="•"/>
              <a:defRPr/>
            </a:pPr>
            <a:r>
              <a:rPr lang="en-GB" sz="2000">
                <a:solidFill>
                  <a:prstClr val="black"/>
                </a:solidFill>
                <a:latin typeface="Calibri"/>
              </a:rPr>
              <a:t>Given its potential adverse effects “alemtuzumab should be mainly confined to patients with more active disease” </a:t>
            </a:r>
            <a:endParaRPr lang="en-GB" sz="2000" dirty="0">
              <a:solidFill>
                <a:prstClr val="black"/>
              </a:solidFill>
              <a:latin typeface="Calibri"/>
            </a:endParaRPr>
          </a:p>
        </p:txBody>
      </p:sp>
      <p:sp>
        <p:nvSpPr>
          <p:cNvPr id="7" name="TextBox 6"/>
          <p:cNvSpPr txBox="1"/>
          <p:nvPr/>
        </p:nvSpPr>
        <p:spPr>
          <a:xfrm>
            <a:off x="3953844" y="1403484"/>
            <a:ext cx="4351448" cy="369332"/>
          </a:xfrm>
          <a:prstGeom prst="rect">
            <a:avLst/>
          </a:prstGeom>
          <a:noFill/>
        </p:spPr>
        <p:txBody>
          <a:bodyPr wrap="none" rtlCol="0">
            <a:spAutoFit/>
          </a:bodyPr>
          <a:lstStyle/>
          <a:p>
            <a:r>
              <a:rPr lang="en-GB" b="1" dirty="0" err="1">
                <a:solidFill>
                  <a:prstClr val="black"/>
                </a:solidFill>
                <a:latin typeface="Calibri"/>
              </a:rPr>
              <a:t>Pract</a:t>
            </a:r>
            <a:r>
              <a:rPr lang="en-GB" b="1" dirty="0">
                <a:solidFill>
                  <a:prstClr val="black"/>
                </a:solidFill>
                <a:latin typeface="Calibri"/>
              </a:rPr>
              <a:t> </a:t>
            </a:r>
            <a:r>
              <a:rPr lang="en-GB" b="1" dirty="0" err="1">
                <a:solidFill>
                  <a:prstClr val="black"/>
                </a:solidFill>
                <a:latin typeface="Calibri"/>
              </a:rPr>
              <a:t>Neurol</a:t>
            </a:r>
            <a:r>
              <a:rPr lang="en-GB" b="1" dirty="0">
                <a:solidFill>
                  <a:prstClr val="black"/>
                </a:solidFill>
                <a:latin typeface="Calibri"/>
              </a:rPr>
              <a:t> 2015;15:273-279 Scolding et al</a:t>
            </a:r>
          </a:p>
        </p:txBody>
      </p:sp>
    </p:spTree>
    <p:extLst>
      <p:ext uri="{BB962C8B-B14F-4D97-AF65-F5344CB8AC3E}">
        <p14:creationId xmlns:p14="http://schemas.microsoft.com/office/powerpoint/2010/main" val="3067878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51584" y="531846"/>
            <a:ext cx="7485338" cy="5619870"/>
          </a:xfrm>
          <a:prstGeom prst="rect">
            <a:avLst/>
          </a:prstGeom>
        </p:spPr>
      </p:pic>
    </p:spTree>
    <p:extLst>
      <p:ext uri="{BB962C8B-B14F-4D97-AF65-F5344CB8AC3E}">
        <p14:creationId xmlns:p14="http://schemas.microsoft.com/office/powerpoint/2010/main" val="1656764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www.ms-res.org "/>
          <p:cNvPicPr>
            <a:picLocks noChangeAspect="1" noChangeArrowheads="1"/>
          </p:cNvPicPr>
          <p:nvPr/>
        </p:nvPicPr>
        <p:blipFill>
          <a:blip r:embed="rId2" cstate="print"/>
          <a:srcRect/>
          <a:stretch>
            <a:fillRect/>
          </a:stretch>
        </p:blipFill>
        <p:spPr bwMode="auto">
          <a:xfrm>
            <a:off x="2195573" y="285728"/>
            <a:ext cx="8096306" cy="6072230"/>
          </a:xfrm>
          <a:prstGeom prst="rect">
            <a:avLst/>
          </a:prstGeom>
          <a:noFill/>
        </p:spPr>
      </p:pic>
    </p:spTree>
    <p:extLst>
      <p:ext uri="{BB962C8B-B14F-4D97-AF65-F5344CB8AC3E}">
        <p14:creationId xmlns:p14="http://schemas.microsoft.com/office/powerpoint/2010/main" val="4028351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487489" y="116632"/>
            <a:ext cx="9364663" cy="835934"/>
          </a:xfrm>
          <a:prstGeom prst="rect">
            <a:avLst/>
          </a:prstGeom>
          <a:noFill/>
          <a:ln w="9525">
            <a:noFill/>
            <a:miter lim="800000"/>
            <a:headEnd/>
            <a:tailEnd/>
          </a:ln>
        </p:spPr>
        <p:txBody>
          <a:bodyPr lIns="0" tIns="0" rIns="0" bIns="0">
            <a:spAutoFit/>
          </a:bodyPr>
          <a:lstStyle/>
          <a:p>
            <a:pPr>
              <a:lnSpc>
                <a:spcPct val="97000"/>
              </a:lnSpc>
              <a:buClr>
                <a:srgbClr val="FFFFFF"/>
              </a:buClr>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3200" dirty="0">
                <a:solidFill>
                  <a:prstClr val="black"/>
                </a:solidFill>
                <a:latin typeface="Calibri"/>
              </a:rPr>
              <a:t>  </a:t>
            </a:r>
            <a:r>
              <a:rPr lang="en-GB" sz="3600" dirty="0" err="1">
                <a:solidFill>
                  <a:srgbClr val="0000FF"/>
                </a:solidFill>
                <a:latin typeface="Calibri"/>
              </a:rPr>
              <a:t>Alemtuzumab</a:t>
            </a:r>
            <a:endParaRPr lang="en-GB" sz="3600" dirty="0">
              <a:solidFill>
                <a:srgbClr val="0000FF"/>
              </a:solidFill>
              <a:latin typeface="Calibri"/>
            </a:endParaRPr>
          </a:p>
          <a:p>
            <a:pPr algn="ctr">
              <a:lnSpc>
                <a:spcPct val="97000"/>
              </a:lnSpc>
              <a:buClr>
                <a:srgbClr val="FFFFFF"/>
              </a:buClr>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2000" dirty="0">
                <a:solidFill>
                  <a:prstClr val="black"/>
                </a:solidFill>
                <a:latin typeface="Calibri"/>
              </a:rPr>
              <a:t>Efficacy Measures Regarding Disability and Relapse at 36 Months</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80020" y="985416"/>
            <a:ext cx="6050265" cy="5467921"/>
          </a:xfrm>
          <a:prstGeom prst="rect">
            <a:avLst/>
          </a:prstGeom>
          <a:noFill/>
        </p:spPr>
      </p:pic>
      <p:sp>
        <p:nvSpPr>
          <p:cNvPr id="4" name="Text Box 4"/>
          <p:cNvSpPr txBox="1">
            <a:spLocks noChangeArrowheads="1"/>
          </p:cNvSpPr>
          <p:nvPr/>
        </p:nvSpPr>
        <p:spPr bwMode="auto">
          <a:xfrm>
            <a:off x="2639616" y="6453336"/>
            <a:ext cx="5261372" cy="179152"/>
          </a:xfrm>
          <a:prstGeom prst="rect">
            <a:avLst/>
          </a:prstGeom>
          <a:noFill/>
          <a:ln w="9525">
            <a:noFill/>
            <a:miter lim="800000"/>
            <a:headEnd/>
            <a:tailEnd/>
          </a:ln>
        </p:spPr>
        <p:txBody>
          <a:bodyPr wrap="square" lIns="0" tIns="0" rIns="0" bIns="0">
            <a:spAutoFit/>
          </a:bodyPr>
          <a:lstStyle/>
          <a:p>
            <a:pPr>
              <a:lnSpc>
                <a:spcPct val="97000"/>
              </a:lnSpc>
              <a:buClr>
                <a:srgbClr val="FFFFFF"/>
              </a:buClr>
              <a:buSzPct val="45000"/>
              <a:tabLst>
                <a:tab pos="723900" algn="l"/>
                <a:tab pos="1447800" algn="l"/>
                <a:tab pos="2171700" algn="l"/>
                <a:tab pos="2895600" algn="l"/>
                <a:tab pos="3619500" algn="l"/>
              </a:tabLst>
            </a:pPr>
            <a:r>
              <a:rPr lang="en-GB" sz="1200" b="1" dirty="0">
                <a:solidFill>
                  <a:srgbClr val="FF0000"/>
                </a:solidFill>
                <a:latin typeface="Arial" charset="0"/>
              </a:rPr>
              <a:t>The CAMMS223 Trial Investigators. N </a:t>
            </a:r>
            <a:r>
              <a:rPr lang="en-GB" sz="1200" b="1" dirty="0" err="1">
                <a:solidFill>
                  <a:srgbClr val="FF0000"/>
                </a:solidFill>
                <a:latin typeface="Arial" charset="0"/>
              </a:rPr>
              <a:t>Engl</a:t>
            </a:r>
            <a:r>
              <a:rPr lang="en-GB" sz="1200" b="1" dirty="0">
                <a:solidFill>
                  <a:srgbClr val="FF0000"/>
                </a:solidFill>
                <a:latin typeface="Arial" charset="0"/>
              </a:rPr>
              <a:t> J Med 2008;359:1786-1801</a:t>
            </a:r>
          </a:p>
        </p:txBody>
      </p:sp>
    </p:spTree>
    <p:extLst>
      <p:ext uri="{BB962C8B-B14F-4D97-AF65-F5344CB8AC3E}">
        <p14:creationId xmlns:p14="http://schemas.microsoft.com/office/powerpoint/2010/main" val="41711011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gavin\Downloads\AHSCT4.jpg"/>
          <p:cNvPicPr>
            <a:picLocks noChangeAspect="1" noChangeArrowheads="1"/>
          </p:cNvPicPr>
          <p:nvPr/>
        </p:nvPicPr>
        <p:blipFill>
          <a:blip r:embed="rId2" cstate="print"/>
          <a:srcRect/>
          <a:stretch>
            <a:fillRect/>
          </a:stretch>
        </p:blipFill>
        <p:spPr bwMode="auto">
          <a:xfrm>
            <a:off x="2127560" y="1052737"/>
            <a:ext cx="8192909" cy="4608511"/>
          </a:xfrm>
          <a:prstGeom prst="rect">
            <a:avLst/>
          </a:prstGeom>
          <a:noFill/>
        </p:spPr>
      </p:pic>
    </p:spTree>
    <p:extLst>
      <p:ext uri="{BB962C8B-B14F-4D97-AF65-F5344CB8AC3E}">
        <p14:creationId xmlns:p14="http://schemas.microsoft.com/office/powerpoint/2010/main" val="3896418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0"/>
            <a:ext cx="8229600" cy="1143000"/>
          </a:xfrm>
        </p:spPr>
        <p:txBody>
          <a:bodyPr/>
          <a:lstStyle/>
          <a:p>
            <a:r>
              <a:rPr lang="en-GB" b="1" dirty="0"/>
              <a:t>.....but we don’t have a cure yet</a:t>
            </a:r>
            <a:endParaRPr lang="en-US" b="1" dirty="0"/>
          </a:p>
        </p:txBody>
      </p:sp>
    </p:spTree>
    <p:extLst>
      <p:ext uri="{BB962C8B-B14F-4D97-AF65-F5344CB8AC3E}">
        <p14:creationId xmlns:p14="http://schemas.microsoft.com/office/powerpoint/2010/main" val="3186618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rgbClr val="0000FF"/>
                </a:solidFill>
              </a:rPr>
              <a:t>What is palliative care?</a:t>
            </a:r>
            <a:br>
              <a:rPr lang="en-GB" dirty="0">
                <a:solidFill>
                  <a:srgbClr val="0000FF"/>
                </a:solidFill>
              </a:rPr>
            </a:br>
            <a:r>
              <a:rPr lang="en-GB" sz="3100" dirty="0">
                <a:solidFill>
                  <a:srgbClr val="0000FF"/>
                </a:solidFill>
              </a:rPr>
              <a:t>(and is it relevant to MS?)</a:t>
            </a:r>
            <a:endParaRPr lang="en-US" sz="3100" dirty="0">
              <a:solidFill>
                <a:srgbClr val="0000FF"/>
              </a:solidFill>
            </a:endParaRPr>
          </a:p>
        </p:txBody>
      </p:sp>
      <p:sp>
        <p:nvSpPr>
          <p:cNvPr id="3" name="Content Placeholder 2"/>
          <p:cNvSpPr>
            <a:spLocks noGrp="1"/>
          </p:cNvSpPr>
          <p:nvPr>
            <p:ph idx="1"/>
          </p:nvPr>
        </p:nvSpPr>
        <p:spPr/>
        <p:txBody>
          <a:bodyPr/>
          <a:lstStyle/>
          <a:p>
            <a:r>
              <a:rPr lang="en-GB" dirty="0"/>
              <a:t>Management at end of life?</a:t>
            </a:r>
          </a:p>
          <a:p>
            <a:r>
              <a:rPr lang="en-GB" dirty="0"/>
              <a:t>Something for cancer patients?</a:t>
            </a:r>
          </a:p>
          <a:p>
            <a:r>
              <a:rPr lang="en-GB" dirty="0"/>
              <a:t>Better pain control?</a:t>
            </a:r>
          </a:p>
          <a:p>
            <a:r>
              <a:rPr lang="en-GB" dirty="0"/>
              <a:t>Relevant to life limiting illnesses?</a:t>
            </a:r>
          </a:p>
          <a:p>
            <a:r>
              <a:rPr lang="en-GB" dirty="0"/>
              <a:t>Hospice care?</a:t>
            </a:r>
          </a:p>
          <a:p>
            <a:r>
              <a:rPr lang="en-GB" dirty="0"/>
              <a:t>Only delivered by a “specialist palliative care team”?</a:t>
            </a:r>
            <a:endParaRPr lang="en-US" dirty="0"/>
          </a:p>
        </p:txBody>
      </p:sp>
    </p:spTree>
    <p:extLst>
      <p:ext uri="{BB962C8B-B14F-4D97-AF65-F5344CB8AC3E}">
        <p14:creationId xmlns:p14="http://schemas.microsoft.com/office/powerpoint/2010/main" val="620844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Definitions</a:t>
            </a:r>
            <a:endParaRPr lang="en-US" dirty="0">
              <a:solidFill>
                <a:srgbClr val="0000FF"/>
              </a:solidFill>
            </a:endParaRPr>
          </a:p>
        </p:txBody>
      </p:sp>
      <p:sp>
        <p:nvSpPr>
          <p:cNvPr id="3" name="Content Placeholder 2"/>
          <p:cNvSpPr>
            <a:spLocks noGrp="1"/>
          </p:cNvSpPr>
          <p:nvPr>
            <p:ph idx="1"/>
          </p:nvPr>
        </p:nvSpPr>
        <p:spPr/>
        <p:txBody>
          <a:bodyPr>
            <a:normAutofit fontScale="85000" lnSpcReduction="20000"/>
          </a:bodyPr>
          <a:lstStyle/>
          <a:p>
            <a:r>
              <a:rPr lang="en-GB" dirty="0"/>
              <a:t>“It’s not just for patients diagnosed with terminal cancer, but any terminal condition. It’s also for people who have a </a:t>
            </a:r>
            <a:r>
              <a:rPr lang="en-GB" dirty="0">
                <a:solidFill>
                  <a:srgbClr val="FF0000"/>
                </a:solidFill>
              </a:rPr>
              <a:t>complex illness </a:t>
            </a:r>
            <a:r>
              <a:rPr lang="en-GB" dirty="0"/>
              <a:t>and need their symptoms controlled........aims to treat or manage </a:t>
            </a:r>
            <a:r>
              <a:rPr lang="en-GB" dirty="0">
                <a:solidFill>
                  <a:srgbClr val="FF0000"/>
                </a:solidFill>
              </a:rPr>
              <a:t>pain and other physical symptoms</a:t>
            </a:r>
            <a:r>
              <a:rPr lang="en-GB" dirty="0"/>
              <a:t>. It will also help with any </a:t>
            </a:r>
            <a:r>
              <a:rPr lang="en-GB" dirty="0">
                <a:solidFill>
                  <a:srgbClr val="FF0000"/>
                </a:solidFill>
              </a:rPr>
              <a:t>psychological, social or spiritual </a:t>
            </a:r>
            <a:r>
              <a:rPr lang="en-GB" dirty="0"/>
              <a:t>needs” </a:t>
            </a:r>
            <a:r>
              <a:rPr lang="en-GB" dirty="0">
                <a:solidFill>
                  <a:srgbClr val="7030A0"/>
                </a:solidFill>
              </a:rPr>
              <a:t>(Marie Curie)</a:t>
            </a:r>
          </a:p>
          <a:p>
            <a:pPr>
              <a:buNone/>
            </a:pPr>
            <a:endParaRPr lang="en-GB" dirty="0"/>
          </a:p>
          <a:p>
            <a:r>
              <a:rPr lang="en-GB" dirty="0"/>
              <a:t>“High quality </a:t>
            </a:r>
            <a:r>
              <a:rPr lang="en-GB" dirty="0">
                <a:solidFill>
                  <a:srgbClr val="FF0000"/>
                </a:solidFill>
              </a:rPr>
              <a:t>person-centred</a:t>
            </a:r>
            <a:r>
              <a:rPr lang="en-GB" dirty="0"/>
              <a:t> palliative care should be made available to people with MS </a:t>
            </a:r>
            <a:r>
              <a:rPr lang="en-GB" dirty="0">
                <a:solidFill>
                  <a:srgbClr val="FF0000"/>
                </a:solidFill>
              </a:rPr>
              <a:t>whenever it’s needed</a:t>
            </a:r>
            <a:r>
              <a:rPr lang="en-GB" dirty="0"/>
              <a:t>, rather than being confined to the last stages of life”</a:t>
            </a:r>
            <a:r>
              <a:rPr lang="en-US" dirty="0"/>
              <a:t> </a:t>
            </a:r>
            <a:r>
              <a:rPr lang="en-US" dirty="0">
                <a:solidFill>
                  <a:srgbClr val="7030A0"/>
                </a:solidFill>
              </a:rPr>
              <a:t>(MS Society UK)</a:t>
            </a:r>
          </a:p>
          <a:p>
            <a:pPr>
              <a:buNone/>
            </a:pPr>
            <a:endParaRPr lang="en-GB" dirty="0"/>
          </a:p>
          <a:p>
            <a:r>
              <a:rPr lang="en-GB" dirty="0"/>
              <a:t>“Palliative care is an approach that improves the </a:t>
            </a:r>
            <a:r>
              <a:rPr lang="en-GB" dirty="0">
                <a:solidFill>
                  <a:srgbClr val="FF0000"/>
                </a:solidFill>
              </a:rPr>
              <a:t>quality of life of patients and their families</a:t>
            </a:r>
            <a:r>
              <a:rPr lang="en-GB" dirty="0"/>
              <a:t>” </a:t>
            </a:r>
            <a:r>
              <a:rPr lang="en-GB" dirty="0">
                <a:solidFill>
                  <a:srgbClr val="7030A0"/>
                </a:solidFill>
              </a:rPr>
              <a:t>(WHO)</a:t>
            </a:r>
          </a:p>
        </p:txBody>
      </p:sp>
    </p:spTree>
    <p:extLst>
      <p:ext uri="{BB962C8B-B14F-4D97-AF65-F5344CB8AC3E}">
        <p14:creationId xmlns:p14="http://schemas.microsoft.com/office/powerpoint/2010/main" val="958014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s://ars.els-cdn.com/content/image/1-s2.0-S221103481630102X-gr3.jpg"/>
          <p:cNvPicPr>
            <a:picLocks noChangeAspect="1" noChangeArrowheads="1"/>
          </p:cNvPicPr>
          <p:nvPr/>
        </p:nvPicPr>
        <p:blipFill>
          <a:blip r:embed="rId2" cstate="print"/>
          <a:srcRect/>
          <a:stretch>
            <a:fillRect/>
          </a:stretch>
        </p:blipFill>
        <p:spPr bwMode="auto">
          <a:xfrm>
            <a:off x="3856800" y="285729"/>
            <a:ext cx="5168158" cy="6292837"/>
          </a:xfrm>
          <a:prstGeom prst="rect">
            <a:avLst/>
          </a:prstGeom>
          <a:noFill/>
        </p:spPr>
      </p:pic>
      <p:sp>
        <p:nvSpPr>
          <p:cNvPr id="3" name="Title 2"/>
          <p:cNvSpPr>
            <a:spLocks noGrp="1"/>
          </p:cNvSpPr>
          <p:nvPr>
            <p:ph type="title"/>
          </p:nvPr>
        </p:nvSpPr>
        <p:spPr>
          <a:xfrm>
            <a:off x="1523968" y="3000380"/>
            <a:ext cx="2686040" cy="1143000"/>
          </a:xfrm>
        </p:spPr>
        <p:txBody>
          <a:bodyPr>
            <a:normAutofit fontScale="90000"/>
          </a:bodyPr>
          <a:lstStyle/>
          <a:p>
            <a:r>
              <a:rPr lang="en-GB" dirty="0">
                <a:solidFill>
                  <a:srgbClr val="0000FF"/>
                </a:solidFill>
              </a:rPr>
              <a:t>Common Challenges</a:t>
            </a:r>
            <a:endParaRPr lang="en-US" dirty="0">
              <a:solidFill>
                <a:srgbClr val="0000FF"/>
              </a:solidFill>
            </a:endParaRPr>
          </a:p>
        </p:txBody>
      </p:sp>
    </p:spTree>
    <p:extLst>
      <p:ext uri="{BB962C8B-B14F-4D97-AF65-F5344CB8AC3E}">
        <p14:creationId xmlns:p14="http://schemas.microsoft.com/office/powerpoint/2010/main" val="3750453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rgbClr val="0000FF"/>
                </a:solidFill>
              </a:rPr>
              <a:t>Palliative care as a continuum in MS</a:t>
            </a:r>
            <a:endParaRPr lang="en-US" dirty="0">
              <a:solidFill>
                <a:srgbClr val="0000FF"/>
              </a:solidFill>
            </a:endParaRPr>
          </a:p>
        </p:txBody>
      </p:sp>
      <p:sp>
        <p:nvSpPr>
          <p:cNvPr id="3" name="Content Placeholder 2"/>
          <p:cNvSpPr>
            <a:spLocks noGrp="1"/>
          </p:cNvSpPr>
          <p:nvPr>
            <p:ph idx="1"/>
          </p:nvPr>
        </p:nvSpPr>
        <p:spPr/>
        <p:txBody>
          <a:bodyPr>
            <a:normAutofit lnSpcReduction="10000"/>
          </a:bodyPr>
          <a:lstStyle/>
          <a:p>
            <a:r>
              <a:rPr lang="en-GB" dirty="0"/>
              <a:t>At time of diagnosis</a:t>
            </a:r>
          </a:p>
          <a:p>
            <a:r>
              <a:rPr lang="en-GB" dirty="0"/>
              <a:t>During relapse</a:t>
            </a:r>
          </a:p>
          <a:p>
            <a:r>
              <a:rPr lang="en-GB" dirty="0"/>
              <a:t>During periods of disease progression</a:t>
            </a:r>
          </a:p>
          <a:p>
            <a:r>
              <a:rPr lang="en-GB" dirty="0"/>
              <a:t>When MS is influenced by </a:t>
            </a:r>
            <a:r>
              <a:rPr lang="en-GB" dirty="0" err="1"/>
              <a:t>comorbidities</a:t>
            </a:r>
            <a:endParaRPr lang="en-GB" dirty="0"/>
          </a:p>
          <a:p>
            <a:r>
              <a:rPr lang="en-GB" dirty="0"/>
              <a:t>In the advanced stages of the disease</a:t>
            </a:r>
          </a:p>
          <a:p>
            <a:r>
              <a:rPr lang="en-GB" dirty="0"/>
              <a:t>At end of life</a:t>
            </a:r>
          </a:p>
          <a:p>
            <a:r>
              <a:rPr lang="en-GB" dirty="0"/>
              <a:t>Involves all of those touched by the disease</a:t>
            </a:r>
          </a:p>
          <a:p>
            <a:pPr lvl="1"/>
            <a:r>
              <a:rPr lang="en-GB" dirty="0"/>
              <a:t>Parents/spouse/children</a:t>
            </a:r>
            <a:endParaRPr lang="en-US" dirty="0"/>
          </a:p>
        </p:txBody>
      </p:sp>
    </p:spTree>
    <p:extLst>
      <p:ext uri="{BB962C8B-B14F-4D97-AF65-F5344CB8AC3E}">
        <p14:creationId xmlns:p14="http://schemas.microsoft.com/office/powerpoint/2010/main" val="249199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Multiple sclerosis</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1471960"/>
            <a:ext cx="9086744" cy="4243448"/>
          </a:xfrm>
          <a:prstGeom prst="rect">
            <a:avLst/>
          </a:prstGeom>
        </p:spPr>
      </p:pic>
    </p:spTree>
    <p:extLst>
      <p:ext uri="{BB962C8B-B14F-4D97-AF65-F5344CB8AC3E}">
        <p14:creationId xmlns:p14="http://schemas.microsoft.com/office/powerpoint/2010/main" val="3457142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9720" y="274638"/>
            <a:ext cx="8572560" cy="1143000"/>
          </a:xfrm>
        </p:spPr>
        <p:txBody>
          <a:bodyPr>
            <a:normAutofit fontScale="90000"/>
          </a:bodyPr>
          <a:lstStyle/>
          <a:p>
            <a:r>
              <a:rPr lang="en-GB" dirty="0">
                <a:solidFill>
                  <a:srgbClr val="0000FF"/>
                </a:solidFill>
              </a:rPr>
              <a:t>What do MS Patients need Palliation of?</a:t>
            </a:r>
            <a:endParaRPr lang="en-US" dirty="0">
              <a:solidFill>
                <a:srgbClr val="0000FF"/>
              </a:solidFill>
            </a:endParaRPr>
          </a:p>
        </p:txBody>
      </p:sp>
      <p:sp>
        <p:nvSpPr>
          <p:cNvPr id="4" name="Content Placeholder 3"/>
          <p:cNvSpPr>
            <a:spLocks noGrp="1"/>
          </p:cNvSpPr>
          <p:nvPr>
            <p:ph sz="half" idx="1"/>
          </p:nvPr>
        </p:nvSpPr>
        <p:spPr/>
        <p:txBody>
          <a:bodyPr>
            <a:normAutofit fontScale="92500" lnSpcReduction="20000"/>
          </a:bodyPr>
          <a:lstStyle/>
          <a:p>
            <a:r>
              <a:rPr lang="en-GB" dirty="0"/>
              <a:t>Pain</a:t>
            </a:r>
          </a:p>
          <a:p>
            <a:pPr lvl="1"/>
            <a:r>
              <a:rPr lang="en-GB" dirty="0" err="1"/>
              <a:t>Neurogenic</a:t>
            </a:r>
            <a:endParaRPr lang="en-GB" dirty="0"/>
          </a:p>
          <a:p>
            <a:pPr lvl="1"/>
            <a:r>
              <a:rPr lang="en-GB" dirty="0"/>
              <a:t>Musculoskeletal</a:t>
            </a:r>
          </a:p>
          <a:p>
            <a:r>
              <a:rPr lang="en-GB" dirty="0"/>
              <a:t>Depression/anxiety</a:t>
            </a:r>
          </a:p>
          <a:p>
            <a:r>
              <a:rPr lang="en-GB" dirty="0"/>
              <a:t>Cognitive impairment</a:t>
            </a:r>
          </a:p>
          <a:p>
            <a:r>
              <a:rPr lang="en-GB" dirty="0"/>
              <a:t>Spasticity</a:t>
            </a:r>
          </a:p>
          <a:p>
            <a:r>
              <a:rPr lang="en-GB" dirty="0"/>
              <a:t>Incontinence</a:t>
            </a:r>
          </a:p>
          <a:p>
            <a:pPr lvl="1"/>
            <a:r>
              <a:rPr lang="en-GB" dirty="0"/>
              <a:t>Bowel</a:t>
            </a:r>
          </a:p>
          <a:p>
            <a:pPr lvl="1"/>
            <a:r>
              <a:rPr lang="en-GB" dirty="0"/>
              <a:t>Bladder</a:t>
            </a:r>
          </a:p>
          <a:p>
            <a:r>
              <a:rPr lang="en-GB" dirty="0"/>
              <a:t>Constipation</a:t>
            </a:r>
          </a:p>
          <a:p>
            <a:r>
              <a:rPr lang="en-GB" dirty="0"/>
              <a:t>Sexual health</a:t>
            </a:r>
            <a:endParaRPr lang="en-US" dirty="0"/>
          </a:p>
        </p:txBody>
      </p:sp>
      <p:sp>
        <p:nvSpPr>
          <p:cNvPr id="5" name="Content Placeholder 4"/>
          <p:cNvSpPr>
            <a:spLocks noGrp="1"/>
          </p:cNvSpPr>
          <p:nvPr>
            <p:ph sz="half" idx="2"/>
          </p:nvPr>
        </p:nvSpPr>
        <p:spPr>
          <a:xfrm>
            <a:off x="5953124" y="1600201"/>
            <a:ext cx="4572032" cy="4525963"/>
          </a:xfrm>
        </p:spPr>
        <p:txBody>
          <a:bodyPr>
            <a:normAutofit fontScale="92500" lnSpcReduction="20000"/>
          </a:bodyPr>
          <a:lstStyle/>
          <a:p>
            <a:r>
              <a:rPr lang="en-GB" dirty="0"/>
              <a:t>Restricted mobility</a:t>
            </a:r>
          </a:p>
          <a:p>
            <a:r>
              <a:rPr lang="en-GB" dirty="0"/>
              <a:t>Tremor</a:t>
            </a:r>
          </a:p>
          <a:p>
            <a:r>
              <a:rPr lang="en-GB" dirty="0"/>
              <a:t>Fatigue</a:t>
            </a:r>
          </a:p>
          <a:p>
            <a:r>
              <a:rPr lang="en-GB" dirty="0"/>
              <a:t>Visual loss</a:t>
            </a:r>
          </a:p>
          <a:p>
            <a:r>
              <a:rPr lang="en-GB" dirty="0"/>
              <a:t>Impaired communication</a:t>
            </a:r>
          </a:p>
          <a:p>
            <a:r>
              <a:rPr lang="en-GB" dirty="0"/>
              <a:t>Nutritional compromise</a:t>
            </a:r>
          </a:p>
          <a:p>
            <a:r>
              <a:rPr lang="en-GB" dirty="0"/>
              <a:t>Bulbar (swallowing) problems</a:t>
            </a:r>
          </a:p>
          <a:p>
            <a:r>
              <a:rPr lang="en-GB" dirty="0"/>
              <a:t>Social isolation</a:t>
            </a:r>
          </a:p>
          <a:p>
            <a:r>
              <a:rPr lang="en-GB" dirty="0"/>
              <a:t>Personal and financial loss</a:t>
            </a:r>
            <a:endParaRPr lang="en-US" dirty="0"/>
          </a:p>
          <a:p>
            <a:pPr lvl="1"/>
            <a:r>
              <a:rPr lang="en-GB" dirty="0"/>
              <a:t>Employment</a:t>
            </a:r>
          </a:p>
          <a:p>
            <a:pPr lvl="1"/>
            <a:r>
              <a:rPr lang="en-GB" dirty="0"/>
              <a:t>Relationships</a:t>
            </a:r>
          </a:p>
        </p:txBody>
      </p:sp>
    </p:spTree>
    <p:extLst>
      <p:ext uri="{BB962C8B-B14F-4D97-AF65-F5344CB8AC3E}">
        <p14:creationId xmlns:p14="http://schemas.microsoft.com/office/powerpoint/2010/main" val="8293301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rgbClr val="0000FF"/>
                </a:solidFill>
              </a:rPr>
              <a:t>Perceptual barriers</a:t>
            </a:r>
            <a:endParaRPr lang="en-US" dirty="0">
              <a:solidFill>
                <a:srgbClr val="0000FF"/>
              </a:solidFill>
            </a:endParaRPr>
          </a:p>
        </p:txBody>
      </p:sp>
      <p:sp>
        <p:nvSpPr>
          <p:cNvPr id="6" name="Content Placeholder 5"/>
          <p:cNvSpPr>
            <a:spLocks noGrp="1"/>
          </p:cNvSpPr>
          <p:nvPr>
            <p:ph idx="1"/>
          </p:nvPr>
        </p:nvSpPr>
        <p:spPr>
          <a:xfrm>
            <a:off x="1981200" y="1600201"/>
            <a:ext cx="8686800" cy="4525963"/>
          </a:xfrm>
        </p:spPr>
        <p:txBody>
          <a:bodyPr>
            <a:normAutofit/>
          </a:bodyPr>
          <a:lstStyle/>
          <a:p>
            <a:pPr>
              <a:buNone/>
            </a:pPr>
            <a:r>
              <a:rPr lang="en-GB" dirty="0">
                <a:solidFill>
                  <a:srgbClr val="00B050"/>
                </a:solidFill>
              </a:rPr>
              <a:t>Therapeutic nihilism/despair</a:t>
            </a:r>
          </a:p>
          <a:p>
            <a:r>
              <a:rPr lang="en-GB" dirty="0"/>
              <a:t>“....most patients end up in wheelchairs”</a:t>
            </a:r>
          </a:p>
          <a:p>
            <a:r>
              <a:rPr lang="en-GB" dirty="0"/>
              <a:t>“....everybody just gets worse”</a:t>
            </a:r>
          </a:p>
          <a:p>
            <a:r>
              <a:rPr lang="en-GB" dirty="0"/>
              <a:t>“....there’s nothing more we/I can do”</a:t>
            </a:r>
          </a:p>
          <a:p>
            <a:r>
              <a:rPr lang="en-GB" dirty="0"/>
              <a:t>“....I don’t know anything about MS”</a:t>
            </a:r>
          </a:p>
          <a:p>
            <a:r>
              <a:rPr lang="en-GB" dirty="0"/>
              <a:t>“....I/we don’t have/see many patients with MS”</a:t>
            </a:r>
          </a:p>
          <a:p>
            <a:r>
              <a:rPr lang="en-GB" dirty="0"/>
              <a:t>“....their waiting lists are very long”</a:t>
            </a:r>
          </a:p>
        </p:txBody>
      </p:sp>
    </p:spTree>
    <p:extLst>
      <p:ext uri="{BB962C8B-B14F-4D97-AF65-F5344CB8AC3E}">
        <p14:creationId xmlns:p14="http://schemas.microsoft.com/office/powerpoint/2010/main" val="3252661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Key messages</a:t>
            </a:r>
            <a:endParaRPr lang="en-US" dirty="0">
              <a:solidFill>
                <a:srgbClr val="0000FF"/>
              </a:solidFill>
            </a:endParaRPr>
          </a:p>
        </p:txBody>
      </p:sp>
      <p:sp>
        <p:nvSpPr>
          <p:cNvPr id="3" name="Content Placeholder 2"/>
          <p:cNvSpPr>
            <a:spLocks noGrp="1"/>
          </p:cNvSpPr>
          <p:nvPr>
            <p:ph idx="1"/>
          </p:nvPr>
        </p:nvSpPr>
        <p:spPr/>
        <p:txBody>
          <a:bodyPr/>
          <a:lstStyle/>
          <a:p>
            <a:r>
              <a:rPr lang="en-GB" sz="4000" dirty="0"/>
              <a:t>There is </a:t>
            </a:r>
            <a:r>
              <a:rPr lang="en-GB" sz="4000" b="1" u="sng" dirty="0">
                <a:solidFill>
                  <a:srgbClr val="FF0000"/>
                </a:solidFill>
              </a:rPr>
              <a:t>always</a:t>
            </a:r>
            <a:r>
              <a:rPr lang="en-GB" sz="4000" dirty="0"/>
              <a:t> something (more) that can be done</a:t>
            </a:r>
          </a:p>
          <a:p>
            <a:endParaRPr lang="en-GB" dirty="0"/>
          </a:p>
          <a:p>
            <a:r>
              <a:rPr lang="en-GB" sz="4000" dirty="0"/>
              <a:t>If you can’t help then there is </a:t>
            </a:r>
            <a:r>
              <a:rPr lang="en-GB" sz="4000" b="1" u="sng" dirty="0">
                <a:solidFill>
                  <a:srgbClr val="FF0000"/>
                </a:solidFill>
              </a:rPr>
              <a:t>someone else </a:t>
            </a:r>
            <a:r>
              <a:rPr lang="en-GB" sz="4000" dirty="0"/>
              <a:t>who can (or knows someone who can)</a:t>
            </a:r>
            <a:endParaRPr lang="en-US" sz="4000" dirty="0"/>
          </a:p>
        </p:txBody>
      </p:sp>
    </p:spTree>
    <p:extLst>
      <p:ext uri="{BB962C8B-B14F-4D97-AF65-F5344CB8AC3E}">
        <p14:creationId xmlns:p14="http://schemas.microsoft.com/office/powerpoint/2010/main" val="860707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Image result for pictures of botulinum toxi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81158" y="3500439"/>
            <a:ext cx="4399198" cy="2938461"/>
          </a:xfrm>
          <a:prstGeom prst="rect">
            <a:avLst/>
          </a:prstGeom>
          <a:noFill/>
        </p:spPr>
      </p:pic>
      <p:pic>
        <p:nvPicPr>
          <p:cNvPr id="46084" name="Picture 4" descr="Image result for picture of intrathecal baclofen pump"/>
          <p:cNvPicPr>
            <a:picLocks noChangeAspect="1" noChangeArrowheads="1"/>
          </p:cNvPicPr>
          <p:nvPr/>
        </p:nvPicPr>
        <p:blipFill>
          <a:blip r:embed="rId3" cstate="print"/>
          <a:srcRect/>
          <a:stretch>
            <a:fillRect/>
          </a:stretch>
        </p:blipFill>
        <p:spPr bwMode="auto">
          <a:xfrm>
            <a:off x="5667373" y="357167"/>
            <a:ext cx="2624789" cy="2309815"/>
          </a:xfrm>
          <a:prstGeom prst="rect">
            <a:avLst/>
          </a:prstGeom>
          <a:noFill/>
        </p:spPr>
      </p:pic>
      <p:pic>
        <p:nvPicPr>
          <p:cNvPr id="46086" name="Picture 6" descr="Image result for picture of intrathecal baclofen pump"/>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4868" y="0"/>
            <a:ext cx="2143132" cy="2143132"/>
          </a:xfrm>
          <a:prstGeom prst="rect">
            <a:avLst/>
          </a:prstGeom>
          <a:noFill/>
        </p:spPr>
      </p:pic>
      <p:pic>
        <p:nvPicPr>
          <p:cNvPr id="46088" name="Picture 8" descr="Related image"/>
          <p:cNvPicPr>
            <a:picLocks noChangeAspect="1" noChangeArrowheads="1"/>
          </p:cNvPicPr>
          <p:nvPr/>
        </p:nvPicPr>
        <p:blipFill>
          <a:blip r:embed="rId5" cstate="print"/>
          <a:srcRect/>
          <a:stretch>
            <a:fillRect/>
          </a:stretch>
        </p:blipFill>
        <p:spPr bwMode="auto">
          <a:xfrm>
            <a:off x="2024034" y="1571612"/>
            <a:ext cx="1214446" cy="1744894"/>
          </a:xfrm>
          <a:prstGeom prst="rect">
            <a:avLst/>
          </a:prstGeom>
          <a:noFill/>
        </p:spPr>
      </p:pic>
      <p:pic>
        <p:nvPicPr>
          <p:cNvPr id="46090" name="Picture 10" descr="CaligaLoc Ankle Brac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24628" y="4071942"/>
            <a:ext cx="1404934" cy="1685922"/>
          </a:xfrm>
          <a:prstGeom prst="rect">
            <a:avLst/>
          </a:prstGeom>
          <a:noFill/>
        </p:spPr>
      </p:pic>
      <p:pic>
        <p:nvPicPr>
          <p:cNvPr id="46092" name="Picture 12" descr="Image result for pictures of rea azalea"/>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10512" y="3357562"/>
            <a:ext cx="2663128" cy="3486024"/>
          </a:xfrm>
          <a:prstGeom prst="rect">
            <a:avLst/>
          </a:prstGeom>
          <a:noFill/>
        </p:spPr>
      </p:pic>
      <p:sp>
        <p:nvSpPr>
          <p:cNvPr id="9" name="Title 8"/>
          <p:cNvSpPr>
            <a:spLocks noGrp="1"/>
          </p:cNvSpPr>
          <p:nvPr>
            <p:ph type="title"/>
          </p:nvPr>
        </p:nvSpPr>
        <p:spPr>
          <a:xfrm>
            <a:off x="1981200" y="274638"/>
            <a:ext cx="3829048" cy="1143000"/>
          </a:xfrm>
        </p:spPr>
        <p:txBody>
          <a:bodyPr/>
          <a:lstStyle/>
          <a:p>
            <a:r>
              <a:rPr lang="en-GB" dirty="0">
                <a:solidFill>
                  <a:srgbClr val="0000FF"/>
                </a:solidFill>
              </a:rPr>
              <a:t>Spasticity</a:t>
            </a:r>
            <a:endParaRPr lang="en-US" dirty="0">
              <a:solidFill>
                <a:srgbClr val="0000FF"/>
              </a:solidFill>
            </a:endParaRPr>
          </a:p>
        </p:txBody>
      </p:sp>
      <p:pic>
        <p:nvPicPr>
          <p:cNvPr id="5122" name="Picture 2" descr="Image result for photos of palm protectors"/>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452794" y="1500174"/>
            <a:ext cx="1785950" cy="1785950"/>
          </a:xfrm>
          <a:prstGeom prst="rect">
            <a:avLst/>
          </a:prstGeom>
          <a:noFill/>
        </p:spPr>
      </p:pic>
      <p:pic>
        <p:nvPicPr>
          <p:cNvPr id="5124" name="Picture 4" descr="Image result for photos of baclofen and gabapentin tablets"/>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619879" y="2714621"/>
            <a:ext cx="1619262" cy="1214447"/>
          </a:xfrm>
          <a:prstGeom prst="rect">
            <a:avLst/>
          </a:prstGeom>
          <a:noFill/>
        </p:spPr>
      </p:pic>
      <p:sp>
        <p:nvSpPr>
          <p:cNvPr id="5126" name="AutoShape 6" descr="Image result for photos of an intrathecal baclofen pump programmer"/>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pic>
        <p:nvPicPr>
          <p:cNvPr id="5128" name="Picture 8" descr="Image result for photos of an intrathecal baclofen pump programmer"/>
          <p:cNvPicPr>
            <a:picLocks noChangeAspect="1" noChangeArrowheads="1"/>
          </p:cNvPicPr>
          <p:nvPr/>
        </p:nvPicPr>
        <p:blipFill>
          <a:blip r:embed="rId10" cstate="print"/>
          <a:srcRect/>
          <a:stretch>
            <a:fillRect/>
          </a:stretch>
        </p:blipFill>
        <p:spPr bwMode="auto">
          <a:xfrm>
            <a:off x="9096396" y="2071679"/>
            <a:ext cx="1790700" cy="2390775"/>
          </a:xfrm>
          <a:prstGeom prst="rect">
            <a:avLst/>
          </a:prstGeom>
          <a:noFill/>
        </p:spPr>
      </p:pic>
    </p:spTree>
    <p:extLst>
      <p:ext uri="{BB962C8B-B14F-4D97-AF65-F5344CB8AC3E}">
        <p14:creationId xmlns:p14="http://schemas.microsoft.com/office/powerpoint/2010/main" val="1496957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Organisational barriers</a:t>
            </a:r>
            <a:endParaRPr lang="en-US" dirty="0">
              <a:solidFill>
                <a:srgbClr val="0000FF"/>
              </a:solidFill>
            </a:endParaRPr>
          </a:p>
        </p:txBody>
      </p:sp>
      <p:sp>
        <p:nvSpPr>
          <p:cNvPr id="3" name="Content Placeholder 2"/>
          <p:cNvSpPr>
            <a:spLocks noGrp="1"/>
          </p:cNvSpPr>
          <p:nvPr>
            <p:ph idx="1"/>
          </p:nvPr>
        </p:nvSpPr>
        <p:spPr>
          <a:xfrm>
            <a:off x="1981200" y="1600200"/>
            <a:ext cx="8686800" cy="4757758"/>
          </a:xfrm>
        </p:spPr>
        <p:txBody>
          <a:bodyPr>
            <a:normAutofit fontScale="62500" lnSpcReduction="20000"/>
          </a:bodyPr>
          <a:lstStyle/>
          <a:p>
            <a:r>
              <a:rPr lang="en-GB" dirty="0"/>
              <a:t>“you can only access that team if you need more than 1 member of the team”</a:t>
            </a:r>
          </a:p>
          <a:p>
            <a:r>
              <a:rPr lang="en-GB" dirty="0"/>
              <a:t>“you don’t meet our criteria”</a:t>
            </a:r>
          </a:p>
          <a:p>
            <a:r>
              <a:rPr lang="en-GB" dirty="0"/>
              <a:t>“you’re not over/under 65”</a:t>
            </a:r>
          </a:p>
          <a:p>
            <a:r>
              <a:rPr lang="en-GB" dirty="0"/>
              <a:t>“we don’t go into nursing homes”</a:t>
            </a:r>
          </a:p>
          <a:p>
            <a:r>
              <a:rPr lang="en-GB" dirty="0"/>
              <a:t>“our psychology/psychiatry service isn’t for people with neurological disorders/MS/anything disabling (delete as appropriate)”</a:t>
            </a:r>
          </a:p>
          <a:p>
            <a:r>
              <a:rPr lang="en-GB" dirty="0"/>
              <a:t>“we don’t have a budget for splints”</a:t>
            </a:r>
          </a:p>
          <a:p>
            <a:pPr lvl="1"/>
            <a:r>
              <a:rPr lang="en-GB" dirty="0"/>
              <a:t>Or the more </a:t>
            </a:r>
            <a:r>
              <a:rPr lang="en-GB" dirty="0" err="1"/>
              <a:t>generalisable</a:t>
            </a:r>
            <a:r>
              <a:rPr lang="en-GB" dirty="0"/>
              <a:t> “we aren’t funded for that”</a:t>
            </a:r>
          </a:p>
          <a:p>
            <a:r>
              <a:rPr lang="en-GB" dirty="0"/>
              <a:t>“we can make splints but only for patients with stroke/acquired brain injury/sports injuries (delete as appropriate)”</a:t>
            </a:r>
          </a:p>
          <a:p>
            <a:r>
              <a:rPr lang="en-GB" dirty="0"/>
              <a:t>“patients in nursing homes don’t need their own wheelchairs”</a:t>
            </a:r>
          </a:p>
          <a:p>
            <a:r>
              <a:rPr lang="en-GB" dirty="0"/>
              <a:t>“I don’t do that, I’m a Neurologist”</a:t>
            </a:r>
            <a:endParaRPr lang="en-US" dirty="0"/>
          </a:p>
          <a:p>
            <a:endParaRPr lang="en-GB" dirty="0"/>
          </a:p>
          <a:p>
            <a:endParaRPr lang="en-GB" dirty="0"/>
          </a:p>
          <a:p>
            <a:r>
              <a:rPr lang="en-GB" sz="4600" b="1" u="sng" dirty="0">
                <a:solidFill>
                  <a:srgbClr val="FF0000"/>
                </a:solidFill>
              </a:rPr>
              <a:t>And the waiting lists really are awful</a:t>
            </a:r>
            <a:endParaRPr lang="en-US" sz="4600" b="1" u="sng" dirty="0">
              <a:solidFill>
                <a:srgbClr val="FF0000"/>
              </a:solidFill>
            </a:endParaRPr>
          </a:p>
        </p:txBody>
      </p:sp>
    </p:spTree>
    <p:extLst>
      <p:ext uri="{BB962C8B-B14F-4D97-AF65-F5344CB8AC3E}">
        <p14:creationId xmlns:p14="http://schemas.microsoft.com/office/powerpoint/2010/main" val="874301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belfasttrust.hscni.net/images/Health_and_social_care_trust_areas_in_NI.jpg"/>
          <p:cNvPicPr>
            <a:picLocks noChangeAspect="1" noChangeArrowheads="1"/>
          </p:cNvPicPr>
          <p:nvPr/>
        </p:nvPicPr>
        <p:blipFill>
          <a:blip r:embed="rId2" cstate="print"/>
          <a:srcRect/>
          <a:stretch>
            <a:fillRect/>
          </a:stretch>
        </p:blipFill>
        <p:spPr bwMode="auto">
          <a:xfrm>
            <a:off x="3186113" y="1052513"/>
            <a:ext cx="5141912" cy="4284662"/>
          </a:xfrm>
          <a:prstGeom prst="rect">
            <a:avLst/>
          </a:prstGeom>
          <a:noFill/>
          <a:ln w="9525">
            <a:noFill/>
            <a:miter lim="800000"/>
            <a:headEnd/>
            <a:tailEnd/>
          </a:ln>
        </p:spPr>
      </p:pic>
      <p:sp>
        <p:nvSpPr>
          <p:cNvPr id="5" name="Title 4"/>
          <p:cNvSpPr txBox="1">
            <a:spLocks/>
          </p:cNvSpPr>
          <p:nvPr/>
        </p:nvSpPr>
        <p:spPr>
          <a:xfrm>
            <a:off x="1825625" y="228601"/>
            <a:ext cx="8534400" cy="758825"/>
          </a:xfrm>
          <a:prstGeom prst="rect">
            <a:avLst/>
          </a:prstGeom>
        </p:spPr>
        <p:txBody>
          <a:bodyPr/>
          <a:lstStyle/>
          <a:p>
            <a:pPr algn="ctr">
              <a:spcBef>
                <a:spcPct val="0"/>
              </a:spcBef>
              <a:defRPr/>
            </a:pPr>
            <a:r>
              <a:rPr lang="en-GB" sz="4400" dirty="0">
                <a:solidFill>
                  <a:srgbClr val="0033CC"/>
                </a:solidFill>
                <a:latin typeface="Calibri"/>
              </a:rPr>
              <a:t>HealthCare Trusts in N. Ireland</a:t>
            </a:r>
          </a:p>
        </p:txBody>
      </p:sp>
      <p:sp>
        <p:nvSpPr>
          <p:cNvPr id="6" name="Rectangle 5"/>
          <p:cNvSpPr>
            <a:spLocks noChangeArrowheads="1"/>
          </p:cNvSpPr>
          <p:nvPr/>
        </p:nvSpPr>
        <p:spPr bwMode="auto">
          <a:xfrm>
            <a:off x="1595407" y="1928802"/>
            <a:ext cx="3025775" cy="1077218"/>
          </a:xfrm>
          <a:prstGeom prst="rect">
            <a:avLst/>
          </a:prstGeom>
          <a:noFill/>
          <a:ln w="9525">
            <a:noFill/>
            <a:miter lim="800000"/>
            <a:headEnd/>
            <a:tailEnd/>
          </a:ln>
        </p:spPr>
        <p:txBody>
          <a:bodyPr>
            <a:spAutoFit/>
          </a:bodyPr>
          <a:lstStyle/>
          <a:p>
            <a:r>
              <a:rPr lang="en-GB" sz="1600" dirty="0">
                <a:solidFill>
                  <a:prstClr val="black"/>
                </a:solidFill>
                <a:latin typeface="Calibri"/>
              </a:rPr>
              <a:t>3 resident Neurologists</a:t>
            </a:r>
          </a:p>
          <a:p>
            <a:r>
              <a:rPr lang="en-GB" sz="1600" dirty="0">
                <a:solidFill>
                  <a:prstClr val="black"/>
                </a:solidFill>
                <a:latin typeface="Calibri"/>
              </a:rPr>
              <a:t>2 visiting Neurologists </a:t>
            </a:r>
          </a:p>
          <a:p>
            <a:r>
              <a:rPr lang="en-GB" sz="1600" dirty="0">
                <a:solidFill>
                  <a:prstClr val="black"/>
                </a:solidFill>
                <a:latin typeface="Calibri"/>
              </a:rPr>
              <a:t>(</a:t>
            </a:r>
            <a:r>
              <a:rPr lang="en-GB" sz="1600" dirty="0" err="1">
                <a:solidFill>
                  <a:prstClr val="black"/>
                </a:solidFill>
                <a:latin typeface="Calibri"/>
              </a:rPr>
              <a:t>incl</a:t>
            </a:r>
            <a:r>
              <a:rPr lang="en-GB" sz="1600" dirty="0">
                <a:solidFill>
                  <a:prstClr val="black"/>
                </a:solidFill>
                <a:latin typeface="Calibri"/>
              </a:rPr>
              <a:t> 1 MSSIG Neurologist)</a:t>
            </a:r>
          </a:p>
          <a:p>
            <a:r>
              <a:rPr lang="en-GB" sz="1600" dirty="0">
                <a:solidFill>
                  <a:prstClr val="black"/>
                </a:solidFill>
                <a:latin typeface="Calibri"/>
              </a:rPr>
              <a:t>1.6 MS Nurses</a:t>
            </a:r>
          </a:p>
        </p:txBody>
      </p:sp>
      <p:cxnSp>
        <p:nvCxnSpPr>
          <p:cNvPr id="7" name="Straight Arrow Connector 6"/>
          <p:cNvCxnSpPr/>
          <p:nvPr/>
        </p:nvCxnSpPr>
        <p:spPr>
          <a:xfrm>
            <a:off x="3648076" y="2708276"/>
            <a:ext cx="576263" cy="36036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Rectangle 10"/>
          <p:cNvSpPr>
            <a:spLocks noChangeArrowheads="1"/>
          </p:cNvSpPr>
          <p:nvPr/>
        </p:nvSpPr>
        <p:spPr bwMode="auto">
          <a:xfrm>
            <a:off x="4295775" y="5300663"/>
            <a:ext cx="3024188" cy="1077218"/>
          </a:xfrm>
          <a:prstGeom prst="rect">
            <a:avLst/>
          </a:prstGeom>
          <a:noFill/>
          <a:ln w="9525">
            <a:noFill/>
            <a:miter lim="800000"/>
            <a:headEnd/>
            <a:tailEnd/>
          </a:ln>
        </p:spPr>
        <p:txBody>
          <a:bodyPr>
            <a:spAutoFit/>
          </a:bodyPr>
          <a:lstStyle/>
          <a:p>
            <a:r>
              <a:rPr lang="en-GB" sz="1600" dirty="0">
                <a:solidFill>
                  <a:prstClr val="black"/>
                </a:solidFill>
                <a:latin typeface="Calibri"/>
              </a:rPr>
              <a:t>3 resident Neurologists (</a:t>
            </a:r>
            <a:r>
              <a:rPr lang="en-GB" sz="1600" dirty="0" err="1">
                <a:solidFill>
                  <a:prstClr val="black"/>
                </a:solidFill>
                <a:latin typeface="Calibri"/>
              </a:rPr>
              <a:t>incl</a:t>
            </a:r>
            <a:r>
              <a:rPr lang="en-GB" sz="1600" dirty="0">
                <a:solidFill>
                  <a:prstClr val="black"/>
                </a:solidFill>
                <a:latin typeface="Calibri"/>
              </a:rPr>
              <a:t> 1 MSSIG but w/o MS Clinic)</a:t>
            </a:r>
          </a:p>
          <a:p>
            <a:r>
              <a:rPr lang="en-GB" sz="1600" dirty="0">
                <a:solidFill>
                  <a:prstClr val="black"/>
                </a:solidFill>
                <a:latin typeface="Calibri"/>
              </a:rPr>
              <a:t>1 visiting Neurologist</a:t>
            </a:r>
          </a:p>
          <a:p>
            <a:r>
              <a:rPr lang="en-GB" sz="1600" dirty="0">
                <a:solidFill>
                  <a:prstClr val="black"/>
                </a:solidFill>
                <a:latin typeface="Calibri"/>
              </a:rPr>
              <a:t>2 MS Nurses</a:t>
            </a:r>
          </a:p>
        </p:txBody>
      </p:sp>
      <p:cxnSp>
        <p:nvCxnSpPr>
          <p:cNvPr id="9" name="Straight Arrow Connector 8"/>
          <p:cNvCxnSpPr/>
          <p:nvPr/>
        </p:nvCxnSpPr>
        <p:spPr>
          <a:xfrm flipV="1">
            <a:off x="5735639" y="4292601"/>
            <a:ext cx="288925" cy="79216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13"/>
          <p:cNvSpPr>
            <a:spLocks noChangeArrowheads="1"/>
          </p:cNvSpPr>
          <p:nvPr/>
        </p:nvSpPr>
        <p:spPr bwMode="auto">
          <a:xfrm>
            <a:off x="7320286" y="908721"/>
            <a:ext cx="3347715" cy="830997"/>
          </a:xfrm>
          <a:prstGeom prst="rect">
            <a:avLst/>
          </a:prstGeom>
          <a:noFill/>
          <a:ln w="9525">
            <a:noFill/>
            <a:miter lim="800000"/>
            <a:headEnd/>
            <a:tailEnd/>
          </a:ln>
        </p:spPr>
        <p:txBody>
          <a:bodyPr wrap="square">
            <a:spAutoFit/>
          </a:bodyPr>
          <a:lstStyle/>
          <a:p>
            <a:r>
              <a:rPr lang="en-GB" sz="1600" dirty="0">
                <a:solidFill>
                  <a:prstClr val="black"/>
                </a:solidFill>
                <a:latin typeface="Calibri"/>
              </a:rPr>
              <a:t>1 resident neurologist</a:t>
            </a:r>
          </a:p>
          <a:p>
            <a:r>
              <a:rPr lang="en-GB" sz="1600" dirty="0">
                <a:solidFill>
                  <a:prstClr val="black"/>
                </a:solidFill>
                <a:latin typeface="Calibri"/>
              </a:rPr>
              <a:t>2 visiting (both MSSIG) neurologists</a:t>
            </a:r>
          </a:p>
          <a:p>
            <a:r>
              <a:rPr lang="en-GB" sz="1600" dirty="0">
                <a:solidFill>
                  <a:prstClr val="black"/>
                </a:solidFill>
                <a:latin typeface="Calibri"/>
              </a:rPr>
              <a:t>0 MS Nurses</a:t>
            </a:r>
          </a:p>
        </p:txBody>
      </p:sp>
      <p:cxnSp>
        <p:nvCxnSpPr>
          <p:cNvPr id="11" name="Straight Arrow Connector 10"/>
          <p:cNvCxnSpPr/>
          <p:nvPr/>
        </p:nvCxnSpPr>
        <p:spPr>
          <a:xfrm flipH="1">
            <a:off x="6743701" y="1773238"/>
            <a:ext cx="360363" cy="2159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6"/>
          <p:cNvSpPr>
            <a:spLocks noChangeArrowheads="1"/>
          </p:cNvSpPr>
          <p:nvPr/>
        </p:nvSpPr>
        <p:spPr bwMode="auto">
          <a:xfrm>
            <a:off x="7464425" y="4868863"/>
            <a:ext cx="3024188" cy="830262"/>
          </a:xfrm>
          <a:prstGeom prst="rect">
            <a:avLst/>
          </a:prstGeom>
          <a:noFill/>
          <a:ln w="9525">
            <a:noFill/>
            <a:miter lim="800000"/>
            <a:headEnd/>
            <a:tailEnd/>
          </a:ln>
        </p:spPr>
        <p:txBody>
          <a:bodyPr>
            <a:spAutoFit/>
          </a:bodyPr>
          <a:lstStyle/>
          <a:p>
            <a:r>
              <a:rPr lang="en-GB" sz="1600" dirty="0">
                <a:solidFill>
                  <a:prstClr val="black"/>
                </a:solidFill>
                <a:latin typeface="Calibri"/>
              </a:rPr>
              <a:t>3 resident Neurologists</a:t>
            </a:r>
          </a:p>
          <a:p>
            <a:r>
              <a:rPr lang="en-GB" sz="1600" dirty="0" err="1">
                <a:solidFill>
                  <a:prstClr val="black"/>
                </a:solidFill>
                <a:latin typeface="Calibri"/>
              </a:rPr>
              <a:t>Incl</a:t>
            </a:r>
            <a:r>
              <a:rPr lang="en-GB" sz="1600" dirty="0">
                <a:solidFill>
                  <a:prstClr val="black"/>
                </a:solidFill>
                <a:latin typeface="Calibri"/>
              </a:rPr>
              <a:t> 1 MSSIG Neurologist</a:t>
            </a:r>
          </a:p>
          <a:p>
            <a:r>
              <a:rPr lang="en-GB" sz="1600" dirty="0">
                <a:solidFill>
                  <a:prstClr val="black"/>
                </a:solidFill>
                <a:latin typeface="Calibri"/>
              </a:rPr>
              <a:t>2 MS Nurses</a:t>
            </a:r>
          </a:p>
        </p:txBody>
      </p:sp>
      <p:cxnSp>
        <p:nvCxnSpPr>
          <p:cNvPr id="13" name="Straight Arrow Connector 12"/>
          <p:cNvCxnSpPr/>
          <p:nvPr/>
        </p:nvCxnSpPr>
        <p:spPr>
          <a:xfrm flipH="1" flipV="1">
            <a:off x="7680326" y="4221163"/>
            <a:ext cx="360363" cy="6477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0"/>
          <p:cNvSpPr>
            <a:spLocks noChangeArrowheads="1"/>
          </p:cNvSpPr>
          <p:nvPr/>
        </p:nvSpPr>
        <p:spPr bwMode="auto">
          <a:xfrm>
            <a:off x="8256388" y="2886770"/>
            <a:ext cx="3024188" cy="830262"/>
          </a:xfrm>
          <a:prstGeom prst="rect">
            <a:avLst/>
          </a:prstGeom>
          <a:noFill/>
          <a:ln w="9525">
            <a:noFill/>
            <a:miter lim="800000"/>
            <a:headEnd/>
            <a:tailEnd/>
          </a:ln>
        </p:spPr>
        <p:txBody>
          <a:bodyPr>
            <a:spAutoFit/>
          </a:bodyPr>
          <a:lstStyle/>
          <a:p>
            <a:r>
              <a:rPr lang="en-GB" sz="1600" dirty="0">
                <a:solidFill>
                  <a:prstClr val="black"/>
                </a:solidFill>
                <a:latin typeface="Calibri"/>
              </a:rPr>
              <a:t>10 resident Neurologists</a:t>
            </a:r>
          </a:p>
          <a:p>
            <a:r>
              <a:rPr lang="en-GB" sz="1600" dirty="0" err="1">
                <a:solidFill>
                  <a:prstClr val="black"/>
                </a:solidFill>
                <a:latin typeface="Calibri"/>
              </a:rPr>
              <a:t>Incl</a:t>
            </a:r>
            <a:r>
              <a:rPr lang="en-GB" sz="1600" dirty="0">
                <a:solidFill>
                  <a:prstClr val="black"/>
                </a:solidFill>
                <a:latin typeface="Calibri"/>
              </a:rPr>
              <a:t> 3 MSSIG Neurologists</a:t>
            </a:r>
          </a:p>
          <a:p>
            <a:r>
              <a:rPr lang="en-GB" sz="1600" dirty="0">
                <a:solidFill>
                  <a:prstClr val="black"/>
                </a:solidFill>
                <a:latin typeface="Calibri"/>
              </a:rPr>
              <a:t>6.1 MS Nurses</a:t>
            </a:r>
          </a:p>
        </p:txBody>
      </p:sp>
      <p:cxnSp>
        <p:nvCxnSpPr>
          <p:cNvPr id="15" name="Straight Arrow Connector 14"/>
          <p:cNvCxnSpPr>
            <a:stCxn id="14" idx="1"/>
          </p:cNvCxnSpPr>
          <p:nvPr/>
        </p:nvCxnSpPr>
        <p:spPr>
          <a:xfrm flipH="1">
            <a:off x="7320136" y="3301902"/>
            <a:ext cx="936252" cy="12710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8349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Neurology Unit MPH</a:t>
            </a:r>
            <a:endParaRPr lang="en-US" dirty="0">
              <a:solidFill>
                <a:srgbClr val="0000FF"/>
              </a:solidFill>
            </a:endParaRPr>
          </a:p>
        </p:txBody>
      </p:sp>
      <p:sp>
        <p:nvSpPr>
          <p:cNvPr id="3" name="Content Placeholder 2"/>
          <p:cNvSpPr>
            <a:spLocks noGrp="1"/>
          </p:cNvSpPr>
          <p:nvPr>
            <p:ph idx="1"/>
          </p:nvPr>
        </p:nvSpPr>
        <p:spPr/>
        <p:txBody>
          <a:bodyPr>
            <a:normAutofit fontScale="77500" lnSpcReduction="20000"/>
          </a:bodyPr>
          <a:lstStyle/>
          <a:p>
            <a:r>
              <a:rPr lang="en-GB" dirty="0"/>
              <a:t>23 bedded facility</a:t>
            </a:r>
          </a:p>
          <a:p>
            <a:pPr lvl="1"/>
            <a:r>
              <a:rPr lang="en-GB" dirty="0"/>
              <a:t>9 </a:t>
            </a:r>
            <a:r>
              <a:rPr lang="en-GB" dirty="0" err="1"/>
              <a:t>neuropalliative</a:t>
            </a:r>
            <a:r>
              <a:rPr lang="en-GB" dirty="0"/>
              <a:t> care beds</a:t>
            </a:r>
          </a:p>
          <a:p>
            <a:pPr lvl="2"/>
            <a:r>
              <a:rPr lang="en-GB" dirty="0"/>
              <a:t>Range of neurological disorders</a:t>
            </a:r>
          </a:p>
          <a:p>
            <a:pPr lvl="2"/>
            <a:r>
              <a:rPr lang="en-GB" dirty="0"/>
              <a:t>MS, MND, familial young onset dementia</a:t>
            </a:r>
          </a:p>
          <a:p>
            <a:pPr lvl="1"/>
            <a:r>
              <a:rPr lang="en-GB" dirty="0"/>
              <a:t>2-3 rehabilitation beds</a:t>
            </a:r>
          </a:p>
          <a:p>
            <a:pPr lvl="2"/>
            <a:r>
              <a:rPr lang="en-GB" dirty="0"/>
              <a:t>MS patients most prevalent group</a:t>
            </a:r>
          </a:p>
          <a:p>
            <a:pPr lvl="1"/>
            <a:r>
              <a:rPr lang="en-GB" dirty="0"/>
              <a:t>11-12 respite care beds</a:t>
            </a:r>
          </a:p>
          <a:p>
            <a:pPr lvl="2"/>
            <a:r>
              <a:rPr lang="en-GB" dirty="0"/>
              <a:t>Full range of neurological disorders</a:t>
            </a:r>
          </a:p>
          <a:p>
            <a:pPr lvl="2"/>
            <a:r>
              <a:rPr lang="en-GB" dirty="0"/>
              <a:t>MS and </a:t>
            </a:r>
            <a:r>
              <a:rPr lang="en-GB" dirty="0" err="1"/>
              <a:t>Parkinsonian</a:t>
            </a:r>
            <a:r>
              <a:rPr lang="en-GB" dirty="0"/>
              <a:t> disorders commonest groups</a:t>
            </a:r>
          </a:p>
          <a:p>
            <a:r>
              <a:rPr lang="en-GB" dirty="0"/>
              <a:t>400-425 admissions/yr</a:t>
            </a:r>
          </a:p>
          <a:p>
            <a:r>
              <a:rPr lang="en-GB" dirty="0"/>
              <a:t>Opened/relocated March 2012</a:t>
            </a:r>
          </a:p>
          <a:p>
            <a:r>
              <a:rPr lang="en-GB" dirty="0"/>
              <a:t>Part-funded by charitable donation</a:t>
            </a:r>
          </a:p>
          <a:p>
            <a:pPr lvl="1"/>
            <a:r>
              <a:rPr lang="en-GB" dirty="0"/>
              <a:t>£1 million from MITRE</a:t>
            </a:r>
            <a:endParaRPr lang="en-US" dirty="0"/>
          </a:p>
        </p:txBody>
      </p:sp>
    </p:spTree>
    <p:extLst>
      <p:ext uri="{BB962C8B-B14F-4D97-AF65-F5344CB8AC3E}">
        <p14:creationId xmlns:p14="http://schemas.microsoft.com/office/powerpoint/2010/main" val="1022949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Image result for neurology unit musgrave park belfast photos"/>
          <p:cNvPicPr>
            <a:picLocks noChangeAspect="1" noChangeArrowheads="1"/>
          </p:cNvPicPr>
          <p:nvPr/>
        </p:nvPicPr>
        <p:blipFill>
          <a:blip r:embed="rId2" cstate="print"/>
          <a:srcRect/>
          <a:stretch>
            <a:fillRect/>
          </a:stretch>
        </p:blipFill>
        <p:spPr bwMode="auto">
          <a:xfrm>
            <a:off x="1666845" y="214291"/>
            <a:ext cx="8901301" cy="6286545"/>
          </a:xfrm>
          <a:prstGeom prst="rect">
            <a:avLst/>
          </a:prstGeom>
          <a:noFill/>
        </p:spPr>
      </p:pic>
    </p:spTree>
    <p:extLst>
      <p:ext uri="{BB962C8B-B14F-4D97-AF65-F5344CB8AC3E}">
        <p14:creationId xmlns:p14="http://schemas.microsoft.com/office/powerpoint/2010/main" val="27617190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rchitectural, architecture, beautifu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24100" y="1198602"/>
            <a:ext cx="7072362" cy="5302232"/>
          </a:xfrm>
          <a:prstGeom prst="rect">
            <a:avLst/>
          </a:prstGeom>
          <a:noFill/>
        </p:spPr>
      </p:pic>
      <p:sp>
        <p:nvSpPr>
          <p:cNvPr id="6" name="Title 5"/>
          <p:cNvSpPr>
            <a:spLocks noGrp="1"/>
          </p:cNvSpPr>
          <p:nvPr>
            <p:ph type="title"/>
          </p:nvPr>
        </p:nvSpPr>
        <p:spPr/>
        <p:txBody>
          <a:bodyPr/>
          <a:lstStyle/>
          <a:p>
            <a:r>
              <a:rPr lang="en-GB" dirty="0">
                <a:solidFill>
                  <a:srgbClr val="0000FF"/>
                </a:solidFill>
              </a:rPr>
              <a:t>Hospital &amp; Community</a:t>
            </a:r>
            <a:endParaRPr lang="en-US" dirty="0">
              <a:solidFill>
                <a:srgbClr val="0000FF"/>
              </a:solidFill>
            </a:endParaRPr>
          </a:p>
        </p:txBody>
      </p:sp>
    </p:spTree>
    <p:extLst>
      <p:ext uri="{BB962C8B-B14F-4D97-AF65-F5344CB8AC3E}">
        <p14:creationId xmlns:p14="http://schemas.microsoft.com/office/powerpoint/2010/main" val="32197955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MDT approach</a:t>
            </a:r>
            <a:endParaRPr lang="en-US" dirty="0">
              <a:solidFill>
                <a:srgbClr val="0000FF"/>
              </a:solidFill>
            </a:endParaRPr>
          </a:p>
        </p:txBody>
      </p:sp>
      <p:sp>
        <p:nvSpPr>
          <p:cNvPr id="4" name="Content Placeholder 3"/>
          <p:cNvSpPr>
            <a:spLocks noGrp="1"/>
          </p:cNvSpPr>
          <p:nvPr>
            <p:ph sz="half" idx="1"/>
          </p:nvPr>
        </p:nvSpPr>
        <p:spPr>
          <a:xfrm>
            <a:off x="1981200" y="1600201"/>
            <a:ext cx="4471990" cy="4525963"/>
          </a:xfrm>
        </p:spPr>
        <p:txBody>
          <a:bodyPr>
            <a:normAutofit fontScale="92500" lnSpcReduction="10000"/>
          </a:bodyPr>
          <a:lstStyle/>
          <a:p>
            <a:r>
              <a:rPr lang="en-GB" dirty="0" err="1"/>
              <a:t>Physio</a:t>
            </a:r>
            <a:endParaRPr lang="en-GB" dirty="0"/>
          </a:p>
          <a:p>
            <a:r>
              <a:rPr lang="en-GB" dirty="0"/>
              <a:t>Speech &amp; language therapy</a:t>
            </a:r>
          </a:p>
          <a:p>
            <a:r>
              <a:rPr lang="en-GB" dirty="0"/>
              <a:t>Social work</a:t>
            </a:r>
          </a:p>
          <a:p>
            <a:r>
              <a:rPr lang="en-GB" dirty="0"/>
              <a:t>Nursing staff</a:t>
            </a:r>
          </a:p>
          <a:p>
            <a:r>
              <a:rPr lang="en-GB" dirty="0"/>
              <a:t>Activity therapist</a:t>
            </a:r>
          </a:p>
          <a:p>
            <a:r>
              <a:rPr lang="en-GB" dirty="0"/>
              <a:t>Cleaners</a:t>
            </a:r>
          </a:p>
          <a:p>
            <a:r>
              <a:rPr lang="en-GB" dirty="0"/>
              <a:t>Kitchen staff</a:t>
            </a:r>
          </a:p>
          <a:p>
            <a:r>
              <a:rPr lang="en-GB" dirty="0"/>
              <a:t>Chaplains</a:t>
            </a:r>
          </a:p>
          <a:p>
            <a:r>
              <a:rPr lang="en-GB" dirty="0"/>
              <a:t>GPs</a:t>
            </a:r>
          </a:p>
          <a:p>
            <a:r>
              <a:rPr lang="en-GB" dirty="0"/>
              <a:t>Neurologist</a:t>
            </a:r>
            <a:endParaRPr lang="en-US" dirty="0"/>
          </a:p>
        </p:txBody>
      </p:sp>
      <p:sp>
        <p:nvSpPr>
          <p:cNvPr id="5" name="Content Placeholder 4"/>
          <p:cNvSpPr>
            <a:spLocks noGrp="1"/>
          </p:cNvSpPr>
          <p:nvPr>
            <p:ph sz="half" idx="2"/>
          </p:nvPr>
        </p:nvSpPr>
        <p:spPr/>
        <p:txBody>
          <a:bodyPr>
            <a:normAutofit fontScale="92500" lnSpcReduction="10000"/>
          </a:bodyPr>
          <a:lstStyle/>
          <a:p>
            <a:r>
              <a:rPr lang="en-GB" dirty="0"/>
              <a:t>OT</a:t>
            </a:r>
          </a:p>
          <a:p>
            <a:r>
              <a:rPr lang="en-GB" dirty="0"/>
              <a:t>Dietetics</a:t>
            </a:r>
          </a:p>
          <a:p>
            <a:r>
              <a:rPr lang="en-GB" dirty="0"/>
              <a:t>Respite co-ordinator</a:t>
            </a:r>
          </a:p>
          <a:p>
            <a:r>
              <a:rPr lang="en-GB" dirty="0"/>
              <a:t>Secretary</a:t>
            </a:r>
          </a:p>
          <a:p>
            <a:r>
              <a:rPr lang="en-GB" dirty="0"/>
              <a:t>Liaison </a:t>
            </a:r>
            <a:r>
              <a:rPr lang="en-GB" dirty="0" err="1"/>
              <a:t>neuropsychiatrist</a:t>
            </a:r>
            <a:endParaRPr lang="en-GB" dirty="0"/>
          </a:p>
          <a:p>
            <a:r>
              <a:rPr lang="en-GB" dirty="0"/>
              <a:t>Liaison dentistry</a:t>
            </a:r>
          </a:p>
          <a:p>
            <a:r>
              <a:rPr lang="en-GB" dirty="0">
                <a:solidFill>
                  <a:srgbClr val="00B050"/>
                </a:solidFill>
              </a:rPr>
              <a:t>Counsellor</a:t>
            </a:r>
          </a:p>
          <a:p>
            <a:r>
              <a:rPr lang="en-GB" dirty="0">
                <a:solidFill>
                  <a:srgbClr val="00B050"/>
                </a:solidFill>
              </a:rPr>
              <a:t>Arts therapist</a:t>
            </a:r>
          </a:p>
          <a:p>
            <a:r>
              <a:rPr lang="en-GB" dirty="0">
                <a:solidFill>
                  <a:srgbClr val="00B050"/>
                </a:solidFill>
              </a:rPr>
              <a:t>Complementary therapist</a:t>
            </a:r>
          </a:p>
          <a:p>
            <a:r>
              <a:rPr lang="en-GB" dirty="0">
                <a:solidFill>
                  <a:srgbClr val="00B050"/>
                </a:solidFill>
              </a:rPr>
              <a:t>Music therapist</a:t>
            </a:r>
            <a:endParaRPr lang="en-US" dirty="0">
              <a:solidFill>
                <a:srgbClr val="00B050"/>
              </a:solidFill>
            </a:endParaRPr>
          </a:p>
        </p:txBody>
      </p:sp>
    </p:spTree>
    <p:extLst>
      <p:ext uri="{BB962C8B-B14F-4D97-AF65-F5344CB8AC3E}">
        <p14:creationId xmlns:p14="http://schemas.microsoft.com/office/powerpoint/2010/main" val="2536862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4" descr="New 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99645" y="5751130"/>
            <a:ext cx="1322955" cy="992001"/>
          </a:xfrm>
          <a:prstGeom prst="rect">
            <a:avLst/>
          </a:prstGeom>
          <a:noFill/>
          <a:ln w="9525">
            <a:noFill/>
            <a:miter lim="800000"/>
            <a:headEnd/>
            <a:tailEnd/>
          </a:ln>
        </p:spPr>
      </p:pic>
      <p:pic>
        <p:nvPicPr>
          <p:cNvPr id="1026"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674246" y="1484784"/>
            <a:ext cx="8886251"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a:t>Symptoms of MS</a:t>
            </a:r>
          </a:p>
        </p:txBody>
      </p:sp>
    </p:spTree>
    <p:extLst>
      <p:ext uri="{BB962C8B-B14F-4D97-AF65-F5344CB8AC3E}">
        <p14:creationId xmlns:p14="http://schemas.microsoft.com/office/powerpoint/2010/main" val="34712581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2" descr="Image result for pictures of musgrave park neurology uni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7108" name="AutoShape 4" descr="Image result for pictures of musgrave park neurology uni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7110" name="AutoShape 6" descr="Image result for pictures of musgrave park neurology uni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pic>
        <p:nvPicPr>
          <p:cNvPr id="47112" name="Picture 8" descr="Image result for pictures of musgrave park neurology unit"/>
          <p:cNvPicPr>
            <a:picLocks noChangeAspect="1" noChangeArrowheads="1"/>
          </p:cNvPicPr>
          <p:nvPr/>
        </p:nvPicPr>
        <p:blipFill>
          <a:blip r:embed="rId2" cstate="print"/>
          <a:srcRect/>
          <a:stretch>
            <a:fillRect/>
          </a:stretch>
        </p:blipFill>
        <p:spPr bwMode="auto">
          <a:xfrm>
            <a:off x="1814025" y="3929066"/>
            <a:ext cx="3396123" cy="2586040"/>
          </a:xfrm>
          <a:prstGeom prst="rect">
            <a:avLst/>
          </a:prstGeom>
          <a:noFill/>
        </p:spPr>
      </p:pic>
      <p:pic>
        <p:nvPicPr>
          <p:cNvPr id="47114" name="Picture 10" descr="Image result for pictures of musgrave park neurology uni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0693" y="928671"/>
            <a:ext cx="4371205" cy="2746159"/>
          </a:xfrm>
          <a:prstGeom prst="rect">
            <a:avLst/>
          </a:prstGeom>
          <a:noFill/>
        </p:spPr>
      </p:pic>
      <p:pic>
        <p:nvPicPr>
          <p:cNvPr id="47116" name="Picture 12" descr="Image result for pictures of musgrave park neurology uni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96265" y="714357"/>
            <a:ext cx="2322533" cy="2839297"/>
          </a:xfrm>
          <a:prstGeom prst="rect">
            <a:avLst/>
          </a:prstGeom>
          <a:noFill/>
        </p:spPr>
      </p:pic>
      <p:pic>
        <p:nvPicPr>
          <p:cNvPr id="47118" name="Picture 14" descr="Image result for pictures of musgrave park neurology unit"/>
          <p:cNvPicPr>
            <a:picLocks noChangeAspect="1" noChangeArrowheads="1"/>
          </p:cNvPicPr>
          <p:nvPr/>
        </p:nvPicPr>
        <p:blipFill>
          <a:blip r:embed="rId5" cstate="print"/>
          <a:srcRect/>
          <a:stretch>
            <a:fillRect/>
          </a:stretch>
        </p:blipFill>
        <p:spPr bwMode="auto">
          <a:xfrm>
            <a:off x="6096000" y="285729"/>
            <a:ext cx="1905000" cy="1400175"/>
          </a:xfrm>
          <a:prstGeom prst="rect">
            <a:avLst/>
          </a:prstGeom>
          <a:noFill/>
        </p:spPr>
      </p:pic>
      <p:pic>
        <p:nvPicPr>
          <p:cNvPr id="47120" name="Picture 16" descr="Image result for pictures of musgrave park neurology unit"/>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24496" y="3894104"/>
            <a:ext cx="4929190" cy="2771106"/>
          </a:xfrm>
          <a:prstGeom prst="rect">
            <a:avLst/>
          </a:prstGeom>
          <a:noFill/>
        </p:spPr>
      </p:pic>
    </p:spTree>
    <p:extLst>
      <p:ext uri="{BB962C8B-B14F-4D97-AF65-F5344CB8AC3E}">
        <p14:creationId xmlns:p14="http://schemas.microsoft.com/office/powerpoint/2010/main" val="26485536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8382016" y="3834000"/>
            <a:ext cx="1968000" cy="3024000"/>
          </a:xfrm>
          <a:prstGeom prst="rect">
            <a:avLst/>
          </a:prstGeom>
        </p:spPr>
      </p:pic>
      <p:pic>
        <p:nvPicPr>
          <p:cNvPr id="6" name="Picture 5"/>
          <p:cNvPicPr>
            <a:picLocks noChangeAspect="1"/>
          </p:cNvPicPr>
          <p:nvPr/>
        </p:nvPicPr>
        <p:blipFill>
          <a:blip r:embed="rId3" cstate="print"/>
          <a:stretch>
            <a:fillRect/>
          </a:stretch>
        </p:blipFill>
        <p:spPr>
          <a:xfrm>
            <a:off x="1523968" y="4277391"/>
            <a:ext cx="2469628" cy="255059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000" y="0"/>
            <a:ext cx="3237394" cy="2082386"/>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70412" y="0"/>
            <a:ext cx="3440166" cy="2355766"/>
          </a:xfrm>
          <a:prstGeom prst="rect">
            <a:avLst/>
          </a:prstGeom>
        </p:spPr>
      </p:pic>
      <p:pic>
        <p:nvPicPr>
          <p:cNvPr id="9" name="Picture 8"/>
          <p:cNvPicPr>
            <a:picLocks noChangeAspect="1"/>
          </p:cNvPicPr>
          <p:nvPr/>
        </p:nvPicPr>
        <p:blipFill>
          <a:blip r:embed="rId6" cstate="print"/>
          <a:stretch>
            <a:fillRect/>
          </a:stretch>
        </p:blipFill>
        <p:spPr>
          <a:xfrm>
            <a:off x="4167174" y="3702386"/>
            <a:ext cx="3906982" cy="3155639"/>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10446" y="1428737"/>
            <a:ext cx="3286148" cy="2147977"/>
          </a:xfrm>
          <a:prstGeom prst="rect">
            <a:avLst/>
          </a:prstGeom>
        </p:spPr>
      </p:pic>
      <p:pic>
        <p:nvPicPr>
          <p:cNvPr id="11" name="Picture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523969" y="2313303"/>
            <a:ext cx="2927761" cy="2026911"/>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524365" y="2143116"/>
            <a:ext cx="2180395" cy="1445946"/>
          </a:xfrm>
          <a:prstGeom prst="rect">
            <a:avLst/>
          </a:prstGeom>
        </p:spPr>
      </p:pic>
    </p:spTree>
    <p:extLst>
      <p:ext uri="{BB962C8B-B14F-4D97-AF65-F5344CB8AC3E}">
        <p14:creationId xmlns:p14="http://schemas.microsoft.com/office/powerpoint/2010/main" val="30604302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dirty="0">
                <a:solidFill>
                  <a:srgbClr val="0000FF"/>
                </a:solidFill>
              </a:rPr>
              <a:t>Services</a:t>
            </a:r>
            <a:br>
              <a:rPr lang="en-GB" dirty="0">
                <a:solidFill>
                  <a:srgbClr val="0000FF"/>
                </a:solidFill>
              </a:rPr>
            </a:br>
            <a:endParaRPr lang="en-US" dirty="0">
              <a:solidFill>
                <a:srgbClr val="0000FF"/>
              </a:solidFill>
            </a:endParaRPr>
          </a:p>
        </p:txBody>
      </p:sp>
      <p:sp>
        <p:nvSpPr>
          <p:cNvPr id="6" name="Content Placeholder 5"/>
          <p:cNvSpPr>
            <a:spLocks noGrp="1"/>
          </p:cNvSpPr>
          <p:nvPr>
            <p:ph sz="half" idx="1"/>
          </p:nvPr>
        </p:nvSpPr>
        <p:spPr/>
        <p:txBody>
          <a:bodyPr>
            <a:normAutofit fontScale="77500" lnSpcReduction="20000"/>
          </a:bodyPr>
          <a:lstStyle/>
          <a:p>
            <a:r>
              <a:rPr lang="en-GB" dirty="0"/>
              <a:t>MDT meetings weekly</a:t>
            </a:r>
          </a:p>
          <a:p>
            <a:r>
              <a:rPr lang="en-GB" dirty="0"/>
              <a:t>Family meetings</a:t>
            </a:r>
          </a:p>
          <a:p>
            <a:r>
              <a:rPr lang="en-GB" dirty="0"/>
              <a:t>Joint meetings with community teams</a:t>
            </a:r>
          </a:p>
          <a:p>
            <a:pPr>
              <a:buNone/>
            </a:pPr>
            <a:endParaRPr lang="en-GB" dirty="0"/>
          </a:p>
          <a:p>
            <a:r>
              <a:rPr lang="en-GB" dirty="0">
                <a:solidFill>
                  <a:srgbClr val="7030A0"/>
                </a:solidFill>
              </a:rPr>
              <a:t>Joint PT/OT Therapy room</a:t>
            </a:r>
          </a:p>
          <a:p>
            <a:r>
              <a:rPr lang="en-GB" dirty="0">
                <a:solidFill>
                  <a:srgbClr val="7030A0"/>
                </a:solidFill>
              </a:rPr>
              <a:t>Assessment/sensory room</a:t>
            </a:r>
          </a:p>
          <a:p>
            <a:r>
              <a:rPr lang="en-GB" dirty="0">
                <a:solidFill>
                  <a:srgbClr val="7030A0"/>
                </a:solidFill>
              </a:rPr>
              <a:t>Quiet room</a:t>
            </a:r>
          </a:p>
          <a:p>
            <a:r>
              <a:rPr lang="en-GB" dirty="0">
                <a:solidFill>
                  <a:srgbClr val="7030A0"/>
                </a:solidFill>
              </a:rPr>
              <a:t>S&amp;LT room</a:t>
            </a:r>
          </a:p>
          <a:p>
            <a:r>
              <a:rPr lang="en-GB" dirty="0">
                <a:solidFill>
                  <a:srgbClr val="7030A0"/>
                </a:solidFill>
              </a:rPr>
              <a:t>Day/dining room</a:t>
            </a:r>
          </a:p>
          <a:p>
            <a:r>
              <a:rPr lang="en-GB" dirty="0">
                <a:solidFill>
                  <a:srgbClr val="7030A0"/>
                </a:solidFill>
              </a:rPr>
              <a:t>Garden</a:t>
            </a:r>
          </a:p>
          <a:p>
            <a:r>
              <a:rPr lang="en-GB" dirty="0">
                <a:solidFill>
                  <a:srgbClr val="7030A0"/>
                </a:solidFill>
              </a:rPr>
              <a:t>Outpatient area</a:t>
            </a:r>
          </a:p>
          <a:p>
            <a:pPr lvl="1"/>
            <a:r>
              <a:rPr lang="en-GB" dirty="0">
                <a:solidFill>
                  <a:srgbClr val="7030A0"/>
                </a:solidFill>
              </a:rPr>
              <a:t>Spasticity Clinic</a:t>
            </a:r>
          </a:p>
          <a:p>
            <a:pPr lvl="1"/>
            <a:r>
              <a:rPr lang="en-GB" dirty="0">
                <a:solidFill>
                  <a:srgbClr val="7030A0"/>
                </a:solidFill>
              </a:rPr>
              <a:t>Activities</a:t>
            </a:r>
          </a:p>
          <a:p>
            <a:pPr lvl="1">
              <a:buNone/>
            </a:pPr>
            <a:endParaRPr lang="en-US" dirty="0"/>
          </a:p>
        </p:txBody>
      </p:sp>
      <p:sp>
        <p:nvSpPr>
          <p:cNvPr id="7" name="Content Placeholder 6"/>
          <p:cNvSpPr>
            <a:spLocks noGrp="1"/>
          </p:cNvSpPr>
          <p:nvPr>
            <p:ph sz="half" idx="2"/>
          </p:nvPr>
        </p:nvSpPr>
        <p:spPr>
          <a:xfrm>
            <a:off x="5738810" y="1600201"/>
            <a:ext cx="4929190" cy="4525963"/>
          </a:xfrm>
        </p:spPr>
        <p:txBody>
          <a:bodyPr>
            <a:normAutofit fontScale="77500" lnSpcReduction="20000"/>
          </a:bodyPr>
          <a:lstStyle/>
          <a:p>
            <a:pPr>
              <a:buNone/>
            </a:pPr>
            <a:r>
              <a:rPr lang="en-GB" dirty="0">
                <a:solidFill>
                  <a:srgbClr val="FF0000"/>
                </a:solidFill>
              </a:rPr>
              <a:t>Site services</a:t>
            </a:r>
          </a:p>
          <a:p>
            <a:pPr>
              <a:buNone/>
            </a:pPr>
            <a:endParaRPr lang="en-GB" dirty="0">
              <a:solidFill>
                <a:srgbClr val="FF0000"/>
              </a:solidFill>
            </a:endParaRPr>
          </a:p>
          <a:p>
            <a:r>
              <a:rPr lang="en-GB" dirty="0">
                <a:solidFill>
                  <a:schemeClr val="accent5">
                    <a:lumMod val="50000"/>
                  </a:schemeClr>
                </a:solidFill>
              </a:rPr>
              <a:t>Regional Wheelchair Service</a:t>
            </a:r>
          </a:p>
          <a:p>
            <a:r>
              <a:rPr lang="en-GB" dirty="0">
                <a:solidFill>
                  <a:schemeClr val="accent5">
                    <a:lumMod val="50000"/>
                  </a:schemeClr>
                </a:solidFill>
              </a:rPr>
              <a:t>Regional Communication Advice Centre</a:t>
            </a:r>
          </a:p>
          <a:p>
            <a:r>
              <a:rPr lang="en-GB" dirty="0">
                <a:solidFill>
                  <a:schemeClr val="accent5">
                    <a:lumMod val="50000"/>
                  </a:schemeClr>
                </a:solidFill>
              </a:rPr>
              <a:t>Orthotics Clinics</a:t>
            </a:r>
          </a:p>
          <a:p>
            <a:r>
              <a:rPr lang="en-GB" dirty="0">
                <a:solidFill>
                  <a:schemeClr val="accent5">
                    <a:lumMod val="50000"/>
                  </a:schemeClr>
                </a:solidFill>
              </a:rPr>
              <a:t>Imaging services</a:t>
            </a:r>
          </a:p>
          <a:p>
            <a:r>
              <a:rPr lang="en-GB" dirty="0">
                <a:solidFill>
                  <a:schemeClr val="accent5">
                    <a:lumMod val="50000"/>
                  </a:schemeClr>
                </a:solidFill>
              </a:rPr>
              <a:t>MITRE gym</a:t>
            </a:r>
          </a:p>
          <a:p>
            <a:r>
              <a:rPr lang="en-GB" dirty="0">
                <a:solidFill>
                  <a:schemeClr val="accent5">
                    <a:lumMod val="50000"/>
                  </a:schemeClr>
                </a:solidFill>
              </a:rPr>
              <a:t>Therapy facilities in RABIU</a:t>
            </a:r>
          </a:p>
          <a:p>
            <a:r>
              <a:rPr lang="en-GB" dirty="0">
                <a:solidFill>
                  <a:schemeClr val="accent5">
                    <a:lumMod val="50000"/>
                  </a:schemeClr>
                </a:solidFill>
              </a:rPr>
              <a:t>Meeting facilities in RABIU</a:t>
            </a:r>
            <a:endParaRPr lang="en-US" dirty="0">
              <a:solidFill>
                <a:schemeClr val="accent5">
                  <a:lumMod val="50000"/>
                </a:schemeClr>
              </a:solidFill>
            </a:endParaRPr>
          </a:p>
        </p:txBody>
      </p:sp>
    </p:spTree>
    <p:extLst>
      <p:ext uri="{BB962C8B-B14F-4D97-AF65-F5344CB8AC3E}">
        <p14:creationId xmlns:p14="http://schemas.microsoft.com/office/powerpoint/2010/main" val="3440923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solidFill>
                  <a:srgbClr val="0000FF"/>
                </a:solidFill>
              </a:rPr>
              <a:t>But we don’t have.......</a:t>
            </a:r>
            <a:endParaRPr lang="en-US" dirty="0">
              <a:solidFill>
                <a:srgbClr val="0000FF"/>
              </a:solidFill>
            </a:endParaRPr>
          </a:p>
        </p:txBody>
      </p:sp>
      <p:sp>
        <p:nvSpPr>
          <p:cNvPr id="8" name="Content Placeholder 7"/>
          <p:cNvSpPr>
            <a:spLocks noGrp="1"/>
          </p:cNvSpPr>
          <p:nvPr>
            <p:ph idx="1"/>
          </p:nvPr>
        </p:nvSpPr>
        <p:spPr/>
        <p:txBody>
          <a:bodyPr/>
          <a:lstStyle/>
          <a:p>
            <a:r>
              <a:rPr lang="en-GB" dirty="0"/>
              <a:t>Enough capacity/beds to help all who need it</a:t>
            </a:r>
          </a:p>
          <a:p>
            <a:r>
              <a:rPr lang="en-GB" dirty="0"/>
              <a:t>Enough therapy staff</a:t>
            </a:r>
          </a:p>
          <a:p>
            <a:r>
              <a:rPr lang="en-GB" dirty="0"/>
              <a:t>Enough medical input</a:t>
            </a:r>
          </a:p>
          <a:p>
            <a:r>
              <a:rPr lang="en-GB" dirty="0"/>
              <a:t>Neuropsychology support</a:t>
            </a:r>
          </a:p>
          <a:p>
            <a:endParaRPr lang="en-GB" dirty="0"/>
          </a:p>
          <a:p>
            <a:r>
              <a:rPr lang="en-GB" b="1" dirty="0">
                <a:solidFill>
                  <a:srgbClr val="FF0000"/>
                </a:solidFill>
              </a:rPr>
              <a:t>Specialist palliative care input</a:t>
            </a:r>
          </a:p>
          <a:p>
            <a:pPr lvl="1"/>
            <a:r>
              <a:rPr lang="en-GB" b="1" dirty="0"/>
              <a:t>There is no palliative care provision on the Musgrave Park site</a:t>
            </a:r>
          </a:p>
          <a:p>
            <a:endParaRPr lang="en-US" dirty="0"/>
          </a:p>
        </p:txBody>
      </p:sp>
    </p:spTree>
    <p:extLst>
      <p:ext uri="{BB962C8B-B14F-4D97-AF65-F5344CB8AC3E}">
        <p14:creationId xmlns:p14="http://schemas.microsoft.com/office/powerpoint/2010/main" val="20950902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1414"/>
            <a:ext cx="8229600" cy="1143000"/>
          </a:xfrm>
        </p:spPr>
        <p:txBody>
          <a:bodyPr/>
          <a:lstStyle/>
          <a:p>
            <a:r>
              <a:rPr lang="en-GB" dirty="0">
                <a:solidFill>
                  <a:srgbClr val="0000FF"/>
                </a:solidFill>
              </a:rPr>
              <a:t>Case study 1</a:t>
            </a:r>
            <a:endParaRPr lang="en-US" dirty="0">
              <a:solidFill>
                <a:srgbClr val="0000FF"/>
              </a:solidFill>
            </a:endParaRPr>
          </a:p>
        </p:txBody>
      </p:sp>
      <p:sp>
        <p:nvSpPr>
          <p:cNvPr id="3" name="Content Placeholder 2"/>
          <p:cNvSpPr>
            <a:spLocks noGrp="1"/>
          </p:cNvSpPr>
          <p:nvPr>
            <p:ph idx="1"/>
          </p:nvPr>
        </p:nvSpPr>
        <p:spPr>
          <a:xfrm>
            <a:off x="1809720" y="928670"/>
            <a:ext cx="8858280" cy="5929330"/>
          </a:xfrm>
        </p:spPr>
        <p:txBody>
          <a:bodyPr>
            <a:normAutofit fontScale="47500" lnSpcReduction="20000"/>
          </a:bodyPr>
          <a:lstStyle/>
          <a:p>
            <a:pPr>
              <a:buNone/>
            </a:pPr>
            <a:r>
              <a:rPr lang="en-GB" dirty="0"/>
              <a:t>NH</a:t>
            </a:r>
          </a:p>
          <a:p>
            <a:pPr>
              <a:buNone/>
            </a:pPr>
            <a:endParaRPr lang="en-GB" dirty="0"/>
          </a:p>
          <a:p>
            <a:r>
              <a:rPr lang="en-GB" dirty="0"/>
              <a:t>40yo female</a:t>
            </a:r>
          </a:p>
          <a:p>
            <a:r>
              <a:rPr lang="en-GB" dirty="0"/>
              <a:t>Aggressive relapsing-remitting course &amp; rapid transition to secondary progressive phase</a:t>
            </a:r>
          </a:p>
          <a:p>
            <a:r>
              <a:rPr lang="en-GB" dirty="0"/>
              <a:t>Living with daughters</a:t>
            </a:r>
          </a:p>
          <a:p>
            <a:r>
              <a:rPr lang="en-GB" dirty="0"/>
              <a:t>Challenging domestic situation – difficult adherence to professional advice re: care/safety</a:t>
            </a:r>
          </a:p>
          <a:p>
            <a:r>
              <a:rPr lang="en-GB" dirty="0"/>
              <a:t>Frequent acute hospital admissions, aspiration, skin care issues</a:t>
            </a:r>
          </a:p>
          <a:p>
            <a:r>
              <a:rPr lang="en-GB" dirty="0"/>
              <a:t>Respite offered initially</a:t>
            </a:r>
          </a:p>
          <a:p>
            <a:pPr>
              <a:buNone/>
            </a:pPr>
            <a:endParaRPr lang="en-GB" dirty="0"/>
          </a:p>
          <a:p>
            <a:r>
              <a:rPr lang="en-GB" dirty="0"/>
              <a:t>Best interests – offer and acceptance of </a:t>
            </a:r>
            <a:r>
              <a:rPr lang="en-GB" dirty="0" err="1"/>
              <a:t>neuropalliative</a:t>
            </a:r>
            <a:r>
              <a:rPr lang="en-GB" dirty="0"/>
              <a:t> bed</a:t>
            </a:r>
          </a:p>
          <a:p>
            <a:r>
              <a:rPr lang="en-GB" dirty="0"/>
              <a:t>PEG feeding</a:t>
            </a:r>
          </a:p>
          <a:p>
            <a:r>
              <a:rPr lang="en-GB" dirty="0"/>
              <a:t>Ultimately mini-</a:t>
            </a:r>
            <a:r>
              <a:rPr lang="en-GB" dirty="0" err="1"/>
              <a:t>tracheostomy</a:t>
            </a:r>
            <a:r>
              <a:rPr lang="en-GB" dirty="0"/>
              <a:t> to facilitate secretions</a:t>
            </a:r>
          </a:p>
          <a:p>
            <a:r>
              <a:rPr lang="en-GB" dirty="0"/>
              <a:t>Full nursing care</a:t>
            </a:r>
          </a:p>
          <a:p>
            <a:r>
              <a:rPr lang="en-GB" dirty="0"/>
              <a:t>Gradually progressive course</a:t>
            </a:r>
          </a:p>
          <a:p>
            <a:r>
              <a:rPr lang="en-GB" dirty="0"/>
              <a:t>Discussions re: ceilings of care</a:t>
            </a:r>
          </a:p>
          <a:p>
            <a:r>
              <a:rPr lang="en-GB" dirty="0"/>
              <a:t>Acute hospital transfers avoided</a:t>
            </a:r>
          </a:p>
          <a:p>
            <a:pPr>
              <a:buNone/>
            </a:pPr>
            <a:endParaRPr lang="en-GB" dirty="0"/>
          </a:p>
          <a:p>
            <a:r>
              <a:rPr lang="en-GB" dirty="0"/>
              <a:t>Daughter’s wedding pending</a:t>
            </a:r>
          </a:p>
          <a:p>
            <a:pPr lvl="1"/>
            <a:r>
              <a:rPr lang="en-GB" dirty="0"/>
              <a:t>Family meeting, discussion re; potentially precarious nature of mother’s health</a:t>
            </a:r>
          </a:p>
          <a:p>
            <a:r>
              <a:rPr lang="en-GB" dirty="0"/>
              <a:t>Wedding brought forward by several months</a:t>
            </a:r>
          </a:p>
          <a:p>
            <a:r>
              <a:rPr lang="en-GB" dirty="0"/>
              <a:t>Facilitated on MPH site in Hospital Chapel, NH in attendance</a:t>
            </a:r>
          </a:p>
          <a:p>
            <a:r>
              <a:rPr lang="en-GB" dirty="0"/>
              <a:t>Family/wedding photos in Unit</a:t>
            </a:r>
          </a:p>
          <a:p>
            <a:endParaRPr lang="en-GB" dirty="0"/>
          </a:p>
          <a:p>
            <a:r>
              <a:rPr lang="en-GB" dirty="0"/>
              <a:t>NH passed away few weeks later</a:t>
            </a:r>
            <a:endParaRPr lang="en-US" dirty="0"/>
          </a:p>
        </p:txBody>
      </p:sp>
    </p:spTree>
    <p:extLst>
      <p:ext uri="{BB962C8B-B14F-4D97-AF65-F5344CB8AC3E}">
        <p14:creationId xmlns:p14="http://schemas.microsoft.com/office/powerpoint/2010/main" val="3762811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Case study 2</a:t>
            </a:r>
            <a:endParaRPr lang="en-US" dirty="0">
              <a:solidFill>
                <a:srgbClr val="0000FF"/>
              </a:solidFill>
            </a:endParaRPr>
          </a:p>
        </p:txBody>
      </p:sp>
      <p:sp>
        <p:nvSpPr>
          <p:cNvPr id="3" name="Content Placeholder 2"/>
          <p:cNvSpPr>
            <a:spLocks noGrp="1"/>
          </p:cNvSpPr>
          <p:nvPr>
            <p:ph idx="1"/>
          </p:nvPr>
        </p:nvSpPr>
        <p:spPr>
          <a:xfrm>
            <a:off x="1981200" y="1428736"/>
            <a:ext cx="8686800" cy="5143536"/>
          </a:xfrm>
        </p:spPr>
        <p:txBody>
          <a:bodyPr>
            <a:normAutofit fontScale="70000" lnSpcReduction="20000"/>
          </a:bodyPr>
          <a:lstStyle/>
          <a:p>
            <a:pPr>
              <a:buNone/>
            </a:pPr>
            <a:r>
              <a:rPr lang="en-GB" dirty="0"/>
              <a:t>BN</a:t>
            </a:r>
          </a:p>
          <a:p>
            <a:r>
              <a:rPr lang="en-GB" dirty="0"/>
              <a:t>60 </a:t>
            </a:r>
            <a:r>
              <a:rPr lang="en-GB" dirty="0" err="1"/>
              <a:t>yo</a:t>
            </a:r>
            <a:r>
              <a:rPr lang="en-GB" dirty="0"/>
              <a:t> male</a:t>
            </a:r>
          </a:p>
          <a:p>
            <a:r>
              <a:rPr lang="en-GB" dirty="0"/>
              <a:t>Secondary progressive MS</a:t>
            </a:r>
          </a:p>
          <a:p>
            <a:r>
              <a:rPr lang="en-GB" dirty="0"/>
              <a:t>Living with wife, struggling at home – danger of relationship breakdown</a:t>
            </a:r>
          </a:p>
          <a:p>
            <a:r>
              <a:rPr lang="en-GB" dirty="0"/>
              <a:t>Tensions due to bowel management problems</a:t>
            </a:r>
          </a:p>
          <a:p>
            <a:r>
              <a:rPr lang="en-GB" dirty="0"/>
              <a:t>Difficulties with personal care and transfers due to spasms and spasticity</a:t>
            </a:r>
          </a:p>
          <a:p>
            <a:pPr>
              <a:buNone/>
            </a:pPr>
            <a:endParaRPr lang="en-GB" dirty="0"/>
          </a:p>
          <a:p>
            <a:r>
              <a:rPr lang="en-GB" dirty="0"/>
              <a:t>Began accessing respite at MPH</a:t>
            </a:r>
          </a:p>
          <a:p>
            <a:r>
              <a:rPr lang="en-GB" dirty="0"/>
              <a:t>Spasticity managed with an </a:t>
            </a:r>
            <a:r>
              <a:rPr lang="en-GB" dirty="0" err="1"/>
              <a:t>intrathecal</a:t>
            </a:r>
            <a:r>
              <a:rPr lang="en-GB" dirty="0"/>
              <a:t> </a:t>
            </a:r>
            <a:r>
              <a:rPr lang="en-GB" dirty="0" err="1"/>
              <a:t>baclofen</a:t>
            </a:r>
            <a:r>
              <a:rPr lang="en-GB" dirty="0"/>
              <a:t> (ITB) pump</a:t>
            </a:r>
          </a:p>
          <a:p>
            <a:r>
              <a:rPr lang="en-GB" dirty="0"/>
              <a:t>Bowels managed with a colostomy</a:t>
            </a:r>
          </a:p>
          <a:p>
            <a:endParaRPr lang="en-GB" dirty="0"/>
          </a:p>
          <a:p>
            <a:r>
              <a:rPr lang="en-GB" dirty="0"/>
              <a:t>Stress levels falling, relationship intact</a:t>
            </a:r>
          </a:p>
          <a:p>
            <a:r>
              <a:rPr lang="en-GB" dirty="0"/>
              <a:t>Managing at home </a:t>
            </a:r>
            <a:endParaRPr lang="en-US" dirty="0"/>
          </a:p>
        </p:txBody>
      </p:sp>
    </p:spTree>
    <p:extLst>
      <p:ext uri="{BB962C8B-B14F-4D97-AF65-F5344CB8AC3E}">
        <p14:creationId xmlns:p14="http://schemas.microsoft.com/office/powerpoint/2010/main" val="28289813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Case study 3</a:t>
            </a:r>
            <a:endParaRPr lang="en-US" dirty="0">
              <a:solidFill>
                <a:srgbClr val="0000FF"/>
              </a:solidFill>
            </a:endParaRPr>
          </a:p>
        </p:txBody>
      </p:sp>
      <p:sp>
        <p:nvSpPr>
          <p:cNvPr id="3" name="Content Placeholder 2"/>
          <p:cNvSpPr>
            <a:spLocks noGrp="1"/>
          </p:cNvSpPr>
          <p:nvPr>
            <p:ph idx="1"/>
          </p:nvPr>
        </p:nvSpPr>
        <p:spPr/>
        <p:txBody>
          <a:bodyPr>
            <a:normAutofit fontScale="62500" lnSpcReduction="20000"/>
          </a:bodyPr>
          <a:lstStyle/>
          <a:p>
            <a:r>
              <a:rPr lang="en-GB" dirty="0"/>
              <a:t>MB</a:t>
            </a:r>
          </a:p>
          <a:p>
            <a:r>
              <a:rPr lang="en-GB" dirty="0"/>
              <a:t>55yo female</a:t>
            </a:r>
          </a:p>
          <a:p>
            <a:r>
              <a:rPr lang="en-GB" dirty="0"/>
              <a:t>Longstanding SPMS patient</a:t>
            </a:r>
          </a:p>
          <a:p>
            <a:r>
              <a:rPr lang="en-GB" dirty="0"/>
              <a:t>Accessed respite care for couple of years</a:t>
            </a:r>
          </a:p>
          <a:p>
            <a:pPr lvl="1"/>
            <a:r>
              <a:rPr lang="en-GB" dirty="0"/>
              <a:t>Support for elderly parents who were also caring for MB’s brother (autism and MS)</a:t>
            </a:r>
            <a:endParaRPr lang="en-US" dirty="0"/>
          </a:p>
          <a:p>
            <a:r>
              <a:rPr lang="en-GB" dirty="0"/>
              <a:t>Regular acute hospital admissions, critically ill</a:t>
            </a:r>
          </a:p>
          <a:p>
            <a:r>
              <a:rPr lang="en-GB" dirty="0"/>
              <a:t>Nutritional deficits</a:t>
            </a:r>
          </a:p>
          <a:p>
            <a:r>
              <a:rPr lang="en-GB" dirty="0"/>
              <a:t>Home care no longer realistic</a:t>
            </a:r>
          </a:p>
          <a:p>
            <a:r>
              <a:rPr lang="en-GB" dirty="0"/>
              <a:t>Transitioned to </a:t>
            </a:r>
            <a:r>
              <a:rPr lang="en-GB" dirty="0" err="1"/>
              <a:t>neuropalliative</a:t>
            </a:r>
            <a:r>
              <a:rPr lang="en-GB" dirty="0"/>
              <a:t> bed</a:t>
            </a:r>
          </a:p>
          <a:p>
            <a:r>
              <a:rPr lang="en-GB" dirty="0"/>
              <a:t>Complex needs – spastic </a:t>
            </a:r>
            <a:r>
              <a:rPr lang="en-GB" dirty="0" err="1"/>
              <a:t>quadriparesis</a:t>
            </a:r>
            <a:r>
              <a:rPr lang="en-GB" dirty="0"/>
              <a:t>, PEG feeding, limited communication, single functioning kidney, recurrent chest and urine infections, relatively retained cognition</a:t>
            </a:r>
          </a:p>
          <a:p>
            <a:r>
              <a:rPr lang="en-GB" dirty="0"/>
              <a:t>Values life, family interactions</a:t>
            </a:r>
          </a:p>
          <a:p>
            <a:r>
              <a:rPr lang="en-GB" dirty="0"/>
              <a:t>Acute hospital admissions avoided</a:t>
            </a:r>
          </a:p>
          <a:p>
            <a:r>
              <a:rPr lang="en-GB" dirty="0"/>
              <a:t>Weekly visits home despite disability level</a:t>
            </a:r>
          </a:p>
          <a:p>
            <a:r>
              <a:rPr lang="en-GB" dirty="0"/>
              <a:t>Key member of her family circle</a:t>
            </a:r>
          </a:p>
        </p:txBody>
      </p:sp>
    </p:spTree>
    <p:extLst>
      <p:ext uri="{BB962C8B-B14F-4D97-AF65-F5344CB8AC3E}">
        <p14:creationId xmlns:p14="http://schemas.microsoft.com/office/powerpoint/2010/main" val="30936120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Respite role in Palliative care</a:t>
            </a:r>
            <a:endParaRPr lang="en-US" dirty="0">
              <a:solidFill>
                <a:srgbClr val="0000FF"/>
              </a:solidFill>
            </a:endParaRPr>
          </a:p>
        </p:txBody>
      </p:sp>
      <p:sp>
        <p:nvSpPr>
          <p:cNvPr id="3" name="Content Placeholder 2"/>
          <p:cNvSpPr>
            <a:spLocks noGrp="1"/>
          </p:cNvSpPr>
          <p:nvPr>
            <p:ph idx="1"/>
          </p:nvPr>
        </p:nvSpPr>
        <p:spPr>
          <a:xfrm>
            <a:off x="1981200" y="1600201"/>
            <a:ext cx="8543956" cy="4525963"/>
          </a:xfrm>
        </p:spPr>
        <p:txBody>
          <a:bodyPr>
            <a:normAutofit fontScale="92500" lnSpcReduction="10000"/>
          </a:bodyPr>
          <a:lstStyle/>
          <a:p>
            <a:r>
              <a:rPr lang="en-GB" dirty="0"/>
              <a:t>Physical &amp; emotional benefits for patients</a:t>
            </a:r>
          </a:p>
          <a:p>
            <a:r>
              <a:rPr lang="en-GB" dirty="0"/>
              <a:t>Review of symptom management</a:t>
            </a:r>
          </a:p>
          <a:p>
            <a:pPr lvl="1"/>
            <a:r>
              <a:rPr lang="en-GB" dirty="0"/>
              <a:t>These are mainly progressive disorders </a:t>
            </a:r>
          </a:p>
          <a:p>
            <a:r>
              <a:rPr lang="en-GB" dirty="0"/>
              <a:t>Review of care arrangements</a:t>
            </a:r>
          </a:p>
          <a:p>
            <a:r>
              <a:rPr lang="en-GB" dirty="0"/>
              <a:t>Support at times of crisis</a:t>
            </a:r>
          </a:p>
          <a:p>
            <a:r>
              <a:rPr lang="en-GB" dirty="0"/>
              <a:t>Physical and emotional benefits for carers/families</a:t>
            </a:r>
          </a:p>
          <a:p>
            <a:pPr lvl="1"/>
            <a:r>
              <a:rPr lang="en-GB" dirty="0"/>
              <a:t>Many have healthcare issues of their own</a:t>
            </a:r>
          </a:p>
          <a:p>
            <a:r>
              <a:rPr lang="en-GB" dirty="0"/>
              <a:t>Families better able to return to caring roles</a:t>
            </a:r>
          </a:p>
          <a:p>
            <a:r>
              <a:rPr lang="en-GB" dirty="0"/>
              <a:t>Helps to keep families together and at home</a:t>
            </a:r>
            <a:endParaRPr lang="en-US" dirty="0"/>
          </a:p>
        </p:txBody>
      </p:sp>
    </p:spTree>
    <p:extLst>
      <p:ext uri="{BB962C8B-B14F-4D97-AF65-F5344CB8AC3E}">
        <p14:creationId xmlns:p14="http://schemas.microsoft.com/office/powerpoint/2010/main" val="13746055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FF"/>
                </a:solidFill>
              </a:rPr>
              <a:t>Summary</a:t>
            </a:r>
            <a:endParaRPr lang="en-US" dirty="0">
              <a:solidFill>
                <a:srgbClr val="0000FF"/>
              </a:solidFill>
            </a:endParaRPr>
          </a:p>
        </p:txBody>
      </p:sp>
      <p:sp>
        <p:nvSpPr>
          <p:cNvPr id="3" name="Content Placeholder 2"/>
          <p:cNvSpPr>
            <a:spLocks noGrp="1"/>
          </p:cNvSpPr>
          <p:nvPr>
            <p:ph idx="1"/>
          </p:nvPr>
        </p:nvSpPr>
        <p:spPr>
          <a:xfrm>
            <a:off x="1881158" y="1357298"/>
            <a:ext cx="8572560" cy="4929222"/>
          </a:xfrm>
        </p:spPr>
        <p:txBody>
          <a:bodyPr>
            <a:normAutofit fontScale="70000" lnSpcReduction="20000"/>
          </a:bodyPr>
          <a:lstStyle/>
          <a:p>
            <a:r>
              <a:rPr lang="en-GB" dirty="0"/>
              <a:t>Palliative management is fundamental to effective MS care (&amp; it doesn’t stop with patients)</a:t>
            </a:r>
          </a:p>
          <a:p>
            <a:r>
              <a:rPr lang="en-GB" dirty="0"/>
              <a:t>Access to comprehensive care for MS patients remains an aspiration - provision is patchy</a:t>
            </a:r>
          </a:p>
          <a:p>
            <a:r>
              <a:rPr lang="en-GB" dirty="0"/>
              <a:t>Current H&amp;SC provision across 5 Trusts is unhelpful &amp; facilitates postcode lottery</a:t>
            </a:r>
          </a:p>
          <a:p>
            <a:r>
              <a:rPr lang="en-GB" dirty="0"/>
              <a:t>Advances in disease modifying therapy for MS welcome but important not to lose sight of symptom management and multidisciplinary care</a:t>
            </a:r>
          </a:p>
          <a:p>
            <a:r>
              <a:rPr lang="en-GB" dirty="0"/>
              <a:t>There is no formal collaboration (yet) between Neurology and Specialist Palliative Care – we need to embed and integrate</a:t>
            </a:r>
          </a:p>
          <a:p>
            <a:r>
              <a:rPr lang="en-GB" dirty="0"/>
              <a:t>Palliative care resources have to be multidisciplinary and should be patient-centred and problem orientated rather than service-centred</a:t>
            </a:r>
          </a:p>
          <a:p>
            <a:r>
              <a:rPr lang="en-GB" dirty="0"/>
              <a:t>There is a need to address the palliative needs of MS patients in nursing homes – real risk (?reality) that these patients are forgotten and neglected </a:t>
            </a:r>
            <a:endParaRPr lang="en-US" dirty="0"/>
          </a:p>
        </p:txBody>
      </p:sp>
    </p:spTree>
    <p:extLst>
      <p:ext uri="{BB962C8B-B14F-4D97-AF65-F5344CB8AC3E}">
        <p14:creationId xmlns:p14="http://schemas.microsoft.com/office/powerpoint/2010/main" val="2204600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Image result for graph of multiple sclerosis health care costs in europe"/>
          <p:cNvPicPr>
            <a:picLocks noChangeAspect="1" noChangeArrowheads="1"/>
          </p:cNvPicPr>
          <p:nvPr/>
        </p:nvPicPr>
        <p:blipFill>
          <a:blip r:embed="rId2" cstate="print"/>
          <a:srcRect/>
          <a:stretch>
            <a:fillRect/>
          </a:stretch>
        </p:blipFill>
        <p:spPr bwMode="auto">
          <a:xfrm>
            <a:off x="1523968" y="-24"/>
            <a:ext cx="9144000" cy="6858001"/>
          </a:xfrm>
          <a:prstGeom prst="rect">
            <a:avLst/>
          </a:prstGeom>
          <a:noFill/>
        </p:spPr>
      </p:pic>
    </p:spTree>
    <p:extLst>
      <p:ext uri="{BB962C8B-B14F-4D97-AF65-F5344CB8AC3E}">
        <p14:creationId xmlns:p14="http://schemas.microsoft.com/office/powerpoint/2010/main" val="3841619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69174" y="5681009"/>
            <a:ext cx="2392620" cy="942530"/>
          </a:xfrm>
        </p:spPr>
        <p:txBody>
          <a:bodyPr/>
          <a:lstStyle/>
          <a:p>
            <a:r>
              <a:rPr lang="en-GB" dirty="0"/>
              <a:t>The science of MS</a:t>
            </a:r>
          </a:p>
        </p:txBody>
      </p:sp>
    </p:spTree>
    <p:extLst>
      <p:ext uri="{BB962C8B-B14F-4D97-AF65-F5344CB8AC3E}">
        <p14:creationId xmlns:p14="http://schemas.microsoft.com/office/powerpoint/2010/main" val="14208757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s://ars.els-cdn.com/content/image/1-s2.0-S221103481630102X-gr15.jpg"/>
          <p:cNvPicPr>
            <a:picLocks noChangeAspect="1" noChangeArrowheads="1"/>
          </p:cNvPicPr>
          <p:nvPr/>
        </p:nvPicPr>
        <p:blipFill>
          <a:blip r:embed="rId2" cstate="print"/>
          <a:srcRect/>
          <a:stretch>
            <a:fillRect/>
          </a:stretch>
        </p:blipFill>
        <p:spPr bwMode="auto">
          <a:xfrm>
            <a:off x="2038879" y="1428736"/>
            <a:ext cx="8483492" cy="5143536"/>
          </a:xfrm>
          <a:prstGeom prst="rect">
            <a:avLst/>
          </a:prstGeom>
          <a:noFill/>
        </p:spPr>
      </p:pic>
      <p:sp>
        <p:nvSpPr>
          <p:cNvPr id="3" name="Title 2"/>
          <p:cNvSpPr>
            <a:spLocks noGrp="1"/>
          </p:cNvSpPr>
          <p:nvPr>
            <p:ph type="title"/>
          </p:nvPr>
        </p:nvSpPr>
        <p:spPr/>
        <p:txBody>
          <a:bodyPr>
            <a:normAutofit fontScale="90000"/>
          </a:bodyPr>
          <a:lstStyle/>
          <a:p>
            <a:r>
              <a:rPr lang="en-GB" dirty="0"/>
              <a:t>Is access to DMTs related to overall healthcare spending?</a:t>
            </a:r>
            <a:endParaRPr lang="en-US" dirty="0"/>
          </a:p>
        </p:txBody>
      </p:sp>
    </p:spTree>
    <p:extLst>
      <p:ext uri="{BB962C8B-B14F-4D97-AF65-F5344CB8AC3E}">
        <p14:creationId xmlns:p14="http://schemas.microsoft.com/office/powerpoint/2010/main" val="7736591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s://ars.els-cdn.com/content/image/1-s2.0-S221103481630102X-gr2.jpg"/>
          <p:cNvPicPr>
            <a:picLocks noChangeAspect="1" noChangeArrowheads="1"/>
          </p:cNvPicPr>
          <p:nvPr/>
        </p:nvPicPr>
        <p:blipFill>
          <a:blip r:embed="rId2" cstate="print"/>
          <a:srcRect/>
          <a:stretch>
            <a:fillRect/>
          </a:stretch>
        </p:blipFill>
        <p:spPr bwMode="auto">
          <a:xfrm>
            <a:off x="3283174" y="0"/>
            <a:ext cx="5551246" cy="6858000"/>
          </a:xfrm>
          <a:prstGeom prst="rect">
            <a:avLst/>
          </a:prstGeom>
          <a:noFill/>
        </p:spPr>
      </p:pic>
    </p:spTree>
    <p:extLst>
      <p:ext uri="{BB962C8B-B14F-4D97-AF65-F5344CB8AC3E}">
        <p14:creationId xmlns:p14="http://schemas.microsoft.com/office/powerpoint/2010/main" val="32934066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Oral therapies "/>
          <p:cNvPicPr>
            <a:picLocks noChangeAspect="1" noChangeArrowheads="1"/>
          </p:cNvPicPr>
          <p:nvPr/>
        </p:nvPicPr>
        <p:blipFill>
          <a:blip r:embed="rId2" cstate="print"/>
          <a:srcRect/>
          <a:stretch>
            <a:fillRect/>
          </a:stretch>
        </p:blipFill>
        <p:spPr bwMode="auto">
          <a:xfrm>
            <a:off x="2231572" y="980729"/>
            <a:ext cx="7392820" cy="5544616"/>
          </a:xfrm>
          <a:prstGeom prst="rect">
            <a:avLst/>
          </a:prstGeom>
          <a:noFill/>
        </p:spPr>
      </p:pic>
    </p:spTree>
    <p:extLst>
      <p:ext uri="{BB962C8B-B14F-4D97-AF65-F5344CB8AC3E}">
        <p14:creationId xmlns:p14="http://schemas.microsoft.com/office/powerpoint/2010/main" val="18139424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C13D-B53F-420B-9B72-D8FD705D7232}"/>
              </a:ext>
            </a:extLst>
          </p:cNvPr>
          <p:cNvSpPr>
            <a:spLocks noGrp="1"/>
          </p:cNvSpPr>
          <p:nvPr>
            <p:ph type="ctrTitle"/>
          </p:nvPr>
        </p:nvSpPr>
        <p:spPr>
          <a:xfrm>
            <a:off x="580696" y="582220"/>
            <a:ext cx="11161983" cy="1732398"/>
          </a:xfrm>
        </p:spPr>
        <p:txBody>
          <a:bodyPr>
            <a:normAutofit fontScale="90000"/>
          </a:bodyPr>
          <a:lstStyle/>
          <a:p>
            <a:pPr>
              <a:lnSpc>
                <a:spcPct val="100000"/>
              </a:lnSpc>
            </a:pPr>
            <a:b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br>
            <a:r>
              <a:rPr lang="en-GB" sz="5600" dirty="0">
                <a:solidFill>
                  <a:srgbClr val="0065BD"/>
                </a:solidFill>
                <a:latin typeface="Calibri" panose="020F0502020204030204" pitchFamily="34" charset="0"/>
                <a:ea typeface="Calibri" panose="020F0502020204030204" pitchFamily="34" charset="0"/>
                <a:cs typeface="Times New Roman" panose="02020603050405020304" pitchFamily="18" charset="0"/>
              </a:rPr>
              <a:t>Joan McEwan</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Subtitle 2">
            <a:extLst>
              <a:ext uri="{FF2B5EF4-FFF2-40B4-BE49-F238E27FC236}">
                <a16:creationId xmlns:a16="http://schemas.microsoft.com/office/drawing/2014/main" id="{C1C1EC42-992A-48C3-A125-14B080144033}"/>
              </a:ext>
            </a:extLst>
          </p:cNvPr>
          <p:cNvSpPr>
            <a:spLocks noGrp="1"/>
          </p:cNvSpPr>
          <p:nvPr>
            <p:ph type="subTitle" idx="1"/>
          </p:nvPr>
        </p:nvSpPr>
        <p:spPr>
          <a:xfrm>
            <a:off x="2560906" y="1666826"/>
            <a:ext cx="7201562" cy="765009"/>
          </a:xfrm>
        </p:spPr>
        <p:txBody>
          <a:bodyPr>
            <a:noAutofit/>
          </a:bodyPr>
          <a:lstStyle/>
          <a:p>
            <a:r>
              <a:rPr lang="en-GB" sz="3200" dirty="0">
                <a:solidFill>
                  <a:srgbClr val="414042"/>
                </a:solidFill>
                <a:latin typeface="Calibri" panose="020F0502020204030204" pitchFamily="34" charset="0"/>
                <a:ea typeface="Calibri" panose="020F0502020204030204" pitchFamily="34" charset="0"/>
                <a:cs typeface="Times New Roman" panose="02020603050405020304" pitchFamily="18" charset="0"/>
              </a:rPr>
              <a:t>Head of Policy and Public Affairs</a:t>
            </a:r>
          </a:p>
          <a:p>
            <a:r>
              <a:rPr lang="en-GB" sz="3200" dirty="0">
                <a:solidFill>
                  <a:srgbClr val="414042"/>
                </a:solidFill>
                <a:latin typeface="Calibri" panose="020F0502020204030204" pitchFamily="34" charset="0"/>
                <a:ea typeface="Calibri" panose="020F0502020204030204" pitchFamily="34" charset="0"/>
                <a:cs typeface="Times New Roman" panose="02020603050405020304" pitchFamily="18" charset="0"/>
              </a:rPr>
              <a:t>Marie Curie Northern Ireland</a:t>
            </a:r>
            <a:endParaRPr lang="en-GB" sz="3200" dirty="0">
              <a:solidFill>
                <a:srgbClr val="414042"/>
              </a:solidFill>
            </a:endParaRPr>
          </a:p>
        </p:txBody>
      </p:sp>
      <p:sp>
        <p:nvSpPr>
          <p:cNvPr id="20" name="Subtitle 2">
            <a:extLst>
              <a:ext uri="{FF2B5EF4-FFF2-40B4-BE49-F238E27FC236}">
                <a16:creationId xmlns:a16="http://schemas.microsoft.com/office/drawing/2014/main" id="{BF9F5C6F-093C-4E63-821C-91CCFF63BEEE}"/>
              </a:ext>
            </a:extLst>
          </p:cNvPr>
          <p:cNvSpPr txBox="1">
            <a:spLocks/>
          </p:cNvSpPr>
          <p:nvPr/>
        </p:nvSpPr>
        <p:spPr>
          <a:xfrm>
            <a:off x="1055365" y="5821977"/>
            <a:ext cx="2277459" cy="7650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800" dirty="0">
                <a:solidFill>
                  <a:srgbClr val="0065BD"/>
                </a:solidFill>
                <a:latin typeface="Calibri" panose="020F0502020204030204" pitchFamily="34" charset="0"/>
                <a:cs typeface="Times New Roman" panose="02020603050405020304" pitchFamily="18" charset="0"/>
              </a:rPr>
              <a:t>#</a:t>
            </a:r>
            <a:r>
              <a:rPr lang="en-GB" sz="2800" dirty="0" err="1">
                <a:solidFill>
                  <a:srgbClr val="0065BD"/>
                </a:solidFill>
                <a:latin typeface="Calibri" panose="020F0502020204030204" pitchFamily="34" charset="0"/>
                <a:cs typeface="Times New Roman" panose="02020603050405020304" pitchFamily="18" charset="0"/>
              </a:rPr>
              <a:t>MSPallCare</a:t>
            </a:r>
            <a:endParaRPr lang="en-GB" sz="2800" dirty="0">
              <a:solidFill>
                <a:srgbClr val="0065BD"/>
              </a:solidFill>
            </a:endParaRPr>
          </a:p>
        </p:txBody>
      </p:sp>
      <p:pic>
        <p:nvPicPr>
          <p:cNvPr id="24" name="Picture 23" descr="Image result for twitter">
            <a:extLst>
              <a:ext uri="{FF2B5EF4-FFF2-40B4-BE49-F238E27FC236}">
                <a16:creationId xmlns:a16="http://schemas.microsoft.com/office/drawing/2014/main" id="{F33FEDF6-DA11-4AA3-BDAF-FCCD853BC85E}"/>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580696" y="5796078"/>
            <a:ext cx="571500" cy="479425"/>
          </a:xfrm>
          <a:prstGeom prst="rect">
            <a:avLst/>
          </a:prstGeom>
          <a:noFill/>
          <a:ln>
            <a:noFill/>
          </a:ln>
          <a:extLst>
            <a:ext uri="{53640926-AAD7-44D8-BBD7-CCE9431645EC}">
              <a14:shadowObscured xmlns:a14="http://schemas.microsoft.com/office/drawing/2010/main"/>
            </a:ext>
          </a:extLst>
        </p:spPr>
      </p:pic>
      <p:pic>
        <p:nvPicPr>
          <p:cNvPr id="8" name="Picture 7" descr="C:\Users\craig.harrison\Desktop\Marie Curie logo.png">
            <a:extLst>
              <a:ext uri="{FF2B5EF4-FFF2-40B4-BE49-F238E27FC236}">
                <a16:creationId xmlns:a16="http://schemas.microsoft.com/office/drawing/2014/main" id="{AFC57CCD-3720-4D74-986F-72C2818DE4B4}"/>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6335113" y="3250998"/>
            <a:ext cx="2324100" cy="3024505"/>
          </a:xfrm>
          <a:prstGeom prst="rect">
            <a:avLst/>
          </a:prstGeom>
          <a:noFill/>
          <a:ln>
            <a:noFill/>
          </a:ln>
          <a:extLst>
            <a:ext uri="{53640926-AAD7-44D8-BBD7-CCE9431645EC}">
              <a14:shadowObscured xmlns:a14="http://schemas.microsoft.com/office/drawing/2010/main"/>
            </a:ext>
          </a:extLst>
        </p:spPr>
      </p:pic>
      <p:pic>
        <p:nvPicPr>
          <p:cNvPr id="9" name="Picture 8" descr="MS Society NI">
            <a:extLst>
              <a:ext uri="{FF2B5EF4-FFF2-40B4-BE49-F238E27FC236}">
                <a16:creationId xmlns:a16="http://schemas.microsoft.com/office/drawing/2014/main" id="{505EE9E2-EE4C-4E49-9455-E438D8EC117B}"/>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3440497" y="3953943"/>
            <a:ext cx="2486025" cy="23215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997010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055CF-012E-4A55-B8CF-5C2825C22CD2}"/>
              </a:ext>
            </a:extLst>
          </p:cNvPr>
          <p:cNvSpPr>
            <a:spLocks noGrp="1"/>
          </p:cNvSpPr>
          <p:nvPr>
            <p:ph type="title"/>
          </p:nvPr>
        </p:nvSpPr>
        <p:spPr>
          <a:xfrm>
            <a:off x="838200" y="66592"/>
            <a:ext cx="10515600" cy="1325563"/>
          </a:xfrm>
        </p:spPr>
        <p:txBody>
          <a:bodyPr>
            <a:normAutofit/>
          </a:bodyPr>
          <a:lstStyle/>
          <a:p>
            <a:r>
              <a:rPr lang="en-GB" sz="5000" dirty="0">
                <a:solidFill>
                  <a:srgbClr val="0065BD"/>
                </a:solidFill>
                <a:latin typeface="+mn-lt"/>
              </a:rPr>
              <a:t>Perceptions of Palliative Care</a:t>
            </a:r>
          </a:p>
        </p:txBody>
      </p:sp>
      <p:sp>
        <p:nvSpPr>
          <p:cNvPr id="3" name="Content Placeholder 2">
            <a:extLst>
              <a:ext uri="{FF2B5EF4-FFF2-40B4-BE49-F238E27FC236}">
                <a16:creationId xmlns:a16="http://schemas.microsoft.com/office/drawing/2014/main" id="{050965C7-4A62-4960-A2F2-6918BCB541E9}"/>
              </a:ext>
            </a:extLst>
          </p:cNvPr>
          <p:cNvSpPr>
            <a:spLocks noGrp="1"/>
          </p:cNvSpPr>
          <p:nvPr>
            <p:ph idx="1"/>
          </p:nvPr>
        </p:nvSpPr>
        <p:spPr>
          <a:xfrm>
            <a:off x="838201" y="1279860"/>
            <a:ext cx="9861884" cy="4734201"/>
          </a:xfrm>
        </p:spPr>
        <p:txBody>
          <a:bodyPr>
            <a:normAutofit fontScale="25000" lnSpcReduction="20000"/>
          </a:bodyPr>
          <a:lstStyle/>
          <a:p>
            <a:pPr>
              <a:lnSpc>
                <a:spcPct val="120000"/>
              </a:lnSpc>
            </a:pPr>
            <a:r>
              <a:rPr lang="en-GB" sz="12800" dirty="0">
                <a:solidFill>
                  <a:srgbClr val="414042"/>
                </a:solidFill>
              </a:rPr>
              <a:t>Associated with end of life </a:t>
            </a:r>
          </a:p>
          <a:p>
            <a:pPr>
              <a:lnSpc>
                <a:spcPct val="120000"/>
              </a:lnSpc>
            </a:pPr>
            <a:r>
              <a:rPr lang="en-GB" sz="12800" dirty="0">
                <a:solidFill>
                  <a:srgbClr val="414042"/>
                </a:solidFill>
              </a:rPr>
              <a:t>Association with cancer</a:t>
            </a:r>
          </a:p>
          <a:p>
            <a:pPr>
              <a:lnSpc>
                <a:spcPct val="120000"/>
              </a:lnSpc>
            </a:pPr>
            <a:r>
              <a:rPr lang="en-GB" sz="12800" dirty="0">
                <a:solidFill>
                  <a:srgbClr val="414042"/>
                </a:solidFill>
              </a:rPr>
              <a:t>Incompatible with active treatment </a:t>
            </a:r>
          </a:p>
          <a:p>
            <a:pPr marL="0" indent="0">
              <a:lnSpc>
                <a:spcPct val="120000"/>
              </a:lnSpc>
              <a:buNone/>
            </a:pPr>
            <a:endParaRPr lang="en-GB" sz="6400" dirty="0">
              <a:solidFill>
                <a:srgbClr val="414042"/>
              </a:solidFill>
            </a:endParaRPr>
          </a:p>
          <a:p>
            <a:pPr marL="0" indent="0">
              <a:buNone/>
            </a:pPr>
            <a:r>
              <a:rPr lang="en-GB" sz="9600" i="1" dirty="0">
                <a:solidFill>
                  <a:srgbClr val="0065BD"/>
                </a:solidFill>
              </a:rPr>
              <a:t>“Hospice is actually terrifying… linked for me with being absolutely helpless, the last step, and actually just vegetating… Keep it at a distance. Best not to experience this.”  </a:t>
            </a:r>
          </a:p>
          <a:p>
            <a:pPr marL="0" indent="0">
              <a:buNone/>
            </a:pPr>
            <a:r>
              <a:rPr lang="en-GB" sz="6400" dirty="0">
                <a:solidFill>
                  <a:srgbClr val="414042"/>
                </a:solidFill>
              </a:rPr>
              <a:t>MS patient </a:t>
            </a:r>
          </a:p>
          <a:p>
            <a:pPr marL="0" indent="0">
              <a:buNone/>
            </a:pPr>
            <a:endParaRPr lang="en-GB" sz="3600" dirty="0">
              <a:solidFill>
                <a:srgbClr val="414042"/>
              </a:solidFill>
            </a:endParaRPr>
          </a:p>
          <a:p>
            <a:pPr marL="0" indent="0">
              <a:buNone/>
            </a:pPr>
            <a:r>
              <a:rPr lang="en-GB" sz="9600" i="1" dirty="0">
                <a:solidFill>
                  <a:srgbClr val="0065BD"/>
                </a:solidFill>
              </a:rPr>
              <a:t>“Palliative care for persons suffering from MS is perhaps a relatively wild idea… different from, for example, cancer patients, where one more likely intuitively believes that also palliative care might make sense, [it] is rather unusual for those suffering from MS.”</a:t>
            </a:r>
          </a:p>
          <a:p>
            <a:pPr marL="0" indent="0">
              <a:buNone/>
            </a:pPr>
            <a:r>
              <a:rPr lang="en-GB" sz="6400" dirty="0">
                <a:solidFill>
                  <a:srgbClr val="414042"/>
                </a:solidFill>
              </a:rPr>
              <a:t>Neurologist </a:t>
            </a:r>
          </a:p>
          <a:p>
            <a:pPr marL="0" indent="0">
              <a:buNone/>
            </a:pPr>
            <a:r>
              <a:rPr lang="en-GB" sz="5600" dirty="0" err="1">
                <a:solidFill>
                  <a:srgbClr val="414042"/>
                </a:solidFill>
              </a:rPr>
              <a:t>Golla</a:t>
            </a:r>
            <a:r>
              <a:rPr lang="en-GB" sz="5600" dirty="0">
                <a:solidFill>
                  <a:srgbClr val="414042"/>
                </a:solidFill>
              </a:rPr>
              <a:t>, H et al (2014). Multiple sclerosis and palliative care – perceptions of severely affected multiple sclerosis patients and their health professionals: a qualitative study. </a:t>
            </a:r>
            <a:r>
              <a:rPr lang="en-GB" sz="5600" i="1" dirty="0">
                <a:solidFill>
                  <a:srgbClr val="414042"/>
                </a:solidFill>
              </a:rPr>
              <a:t>BMC Palliative Care</a:t>
            </a:r>
            <a:r>
              <a:rPr lang="en-GB" sz="5600" dirty="0">
                <a:solidFill>
                  <a:srgbClr val="414042"/>
                </a:solidFill>
              </a:rPr>
              <a:t>, 13 (1).</a:t>
            </a:r>
          </a:p>
          <a:p>
            <a:pPr marL="0" indent="0">
              <a:buNone/>
            </a:pPr>
            <a:endParaRPr lang="en-GB" dirty="0"/>
          </a:p>
        </p:txBody>
      </p:sp>
      <p:pic>
        <p:nvPicPr>
          <p:cNvPr id="8" name="Picture 7">
            <a:extLst>
              <a:ext uri="{FF2B5EF4-FFF2-40B4-BE49-F238E27FC236}">
                <a16:creationId xmlns:a16="http://schemas.microsoft.com/office/drawing/2014/main" id="{871AA5D7-3192-467A-B100-7BFDEB057A1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80018" y="4893585"/>
            <a:ext cx="1266825" cy="1666240"/>
          </a:xfrm>
          <a:prstGeom prst="rect">
            <a:avLst/>
          </a:prstGeom>
          <a:noFill/>
          <a:ln>
            <a:noFill/>
          </a:ln>
        </p:spPr>
      </p:pic>
    </p:spTree>
    <p:extLst>
      <p:ext uri="{BB962C8B-B14F-4D97-AF65-F5344CB8AC3E}">
        <p14:creationId xmlns:p14="http://schemas.microsoft.com/office/powerpoint/2010/main" val="8963815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055CF-012E-4A55-B8CF-5C2825C22CD2}"/>
              </a:ext>
            </a:extLst>
          </p:cNvPr>
          <p:cNvSpPr>
            <a:spLocks noGrp="1"/>
          </p:cNvSpPr>
          <p:nvPr>
            <p:ph type="title"/>
          </p:nvPr>
        </p:nvSpPr>
        <p:spPr>
          <a:xfrm>
            <a:off x="838200" y="365125"/>
            <a:ext cx="10515600" cy="1325563"/>
          </a:xfrm>
        </p:spPr>
        <p:txBody>
          <a:bodyPr>
            <a:normAutofit/>
          </a:bodyPr>
          <a:lstStyle/>
          <a:p>
            <a:r>
              <a:rPr lang="en-GB" sz="5000" dirty="0">
                <a:solidFill>
                  <a:srgbClr val="0065BD"/>
                </a:solidFill>
                <a:latin typeface="+mn-lt"/>
              </a:rPr>
              <a:t>Uncertain disease trajectory</a:t>
            </a:r>
          </a:p>
        </p:txBody>
      </p:sp>
      <p:sp>
        <p:nvSpPr>
          <p:cNvPr id="3" name="Content Placeholder 2">
            <a:extLst>
              <a:ext uri="{FF2B5EF4-FFF2-40B4-BE49-F238E27FC236}">
                <a16:creationId xmlns:a16="http://schemas.microsoft.com/office/drawing/2014/main" id="{050965C7-4A62-4960-A2F2-6918BCB541E9}"/>
              </a:ext>
            </a:extLst>
          </p:cNvPr>
          <p:cNvSpPr>
            <a:spLocks noGrp="1"/>
          </p:cNvSpPr>
          <p:nvPr>
            <p:ph idx="1"/>
          </p:nvPr>
        </p:nvSpPr>
        <p:spPr>
          <a:xfrm>
            <a:off x="838200" y="1825624"/>
            <a:ext cx="10515600" cy="4734201"/>
          </a:xfrm>
        </p:spPr>
        <p:txBody>
          <a:bodyPr>
            <a:normAutofit/>
          </a:bodyPr>
          <a:lstStyle/>
          <a:p>
            <a:r>
              <a:rPr lang="en-GB" sz="3900" dirty="0">
                <a:solidFill>
                  <a:srgbClr val="414042"/>
                </a:solidFill>
              </a:rPr>
              <a:t>Long trajectory </a:t>
            </a:r>
          </a:p>
          <a:p>
            <a:r>
              <a:rPr lang="en-GB" sz="3900" dirty="0">
                <a:solidFill>
                  <a:srgbClr val="414042"/>
                </a:solidFill>
              </a:rPr>
              <a:t>Prognosis accuracy 23-78%</a:t>
            </a:r>
          </a:p>
          <a:p>
            <a:endParaRPr lang="en-GB" dirty="0"/>
          </a:p>
          <a:p>
            <a:pPr marL="0" indent="0">
              <a:buNone/>
            </a:pPr>
            <a:r>
              <a:rPr lang="en-GB" i="1" dirty="0">
                <a:solidFill>
                  <a:srgbClr val="0065BD"/>
                </a:solidFill>
              </a:rPr>
              <a:t>“Recognising the dying phase was noted by staff as a particular challenge in their care of people with long-term neurological conditions. Staff commented on the unpredictability of the disease trajectories, noting that these varied among individuals with the same disease.”</a:t>
            </a:r>
          </a:p>
          <a:p>
            <a:pPr marL="0" indent="0">
              <a:buNone/>
            </a:pPr>
            <a:r>
              <a:rPr lang="en-GB" altLang="en-US" sz="2000" dirty="0">
                <a:solidFill>
                  <a:srgbClr val="414042"/>
                </a:solidFill>
                <a:ea typeface="Calibri" panose="020F0502020204030204" pitchFamily="34" charset="0"/>
                <a:cs typeface="Times New Roman" panose="02020603050405020304" pitchFamily="18" charset="0"/>
              </a:rPr>
              <a:t>Wilson, E et al (2011). Perspectives of staff providing care at the end of life for people with progressive long-term neurological conditions. </a:t>
            </a:r>
            <a:r>
              <a:rPr lang="en-GB" altLang="en-US" sz="2000" i="1" dirty="0">
                <a:solidFill>
                  <a:srgbClr val="414042"/>
                </a:solidFill>
                <a:ea typeface="Calibri" panose="020F0502020204030204" pitchFamily="34" charset="0"/>
                <a:cs typeface="Times New Roman" panose="02020603050405020304" pitchFamily="18" charset="0"/>
              </a:rPr>
              <a:t>Palliative and Supportive Care</a:t>
            </a:r>
            <a:r>
              <a:rPr lang="en-GB" altLang="en-US" sz="2000" dirty="0">
                <a:solidFill>
                  <a:srgbClr val="414042"/>
                </a:solidFill>
                <a:ea typeface="Calibri" panose="020F0502020204030204" pitchFamily="34" charset="0"/>
                <a:cs typeface="Times New Roman" panose="02020603050405020304" pitchFamily="18" charset="0"/>
              </a:rPr>
              <a:t>, 9 (4).</a:t>
            </a:r>
            <a:endParaRPr lang="en-GB" altLang="en-US" sz="2000" dirty="0">
              <a:solidFill>
                <a:srgbClr val="414042"/>
              </a:solidFill>
            </a:endParaRPr>
          </a:p>
          <a:p>
            <a:pPr marL="0" indent="0">
              <a:buNone/>
            </a:pPr>
            <a:endParaRPr lang="en-GB" dirty="0">
              <a:solidFill>
                <a:srgbClr val="414042"/>
              </a:solidFill>
            </a:endParaRPr>
          </a:p>
          <a:p>
            <a:pPr marL="0" indent="0">
              <a:buNone/>
            </a:pPr>
            <a:endParaRPr lang="en-GB" sz="2000" i="1" dirty="0">
              <a:solidFill>
                <a:srgbClr val="414042"/>
              </a:solidFill>
            </a:endParaRPr>
          </a:p>
          <a:p>
            <a:endParaRPr lang="en-GB" dirty="0"/>
          </a:p>
          <a:p>
            <a:endParaRPr lang="en-GB" dirty="0"/>
          </a:p>
          <a:p>
            <a:endParaRPr lang="en-GB" dirty="0"/>
          </a:p>
        </p:txBody>
      </p:sp>
      <p:pic>
        <p:nvPicPr>
          <p:cNvPr id="8" name="Picture 7">
            <a:extLst>
              <a:ext uri="{FF2B5EF4-FFF2-40B4-BE49-F238E27FC236}">
                <a16:creationId xmlns:a16="http://schemas.microsoft.com/office/drawing/2014/main" id="{871AA5D7-3192-467A-B100-7BFDEB057A1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80018" y="4893585"/>
            <a:ext cx="1266825" cy="1666240"/>
          </a:xfrm>
          <a:prstGeom prst="rect">
            <a:avLst/>
          </a:prstGeom>
          <a:noFill/>
          <a:ln>
            <a:noFill/>
          </a:ln>
        </p:spPr>
      </p:pic>
      <p:sp>
        <p:nvSpPr>
          <p:cNvPr id="12" name="Rectangle 9">
            <a:extLst>
              <a:ext uri="{FF2B5EF4-FFF2-40B4-BE49-F238E27FC236}">
                <a16:creationId xmlns:a16="http://schemas.microsoft.com/office/drawing/2014/main" id="{672A8D3E-B16F-4FC1-805B-4757EA282424}"/>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8005822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055CF-012E-4A55-B8CF-5C2825C22CD2}"/>
              </a:ext>
            </a:extLst>
          </p:cNvPr>
          <p:cNvSpPr>
            <a:spLocks noGrp="1"/>
          </p:cNvSpPr>
          <p:nvPr>
            <p:ph type="title"/>
          </p:nvPr>
        </p:nvSpPr>
        <p:spPr>
          <a:xfrm>
            <a:off x="838200" y="365125"/>
            <a:ext cx="10515600" cy="1325563"/>
          </a:xfrm>
        </p:spPr>
        <p:txBody>
          <a:bodyPr>
            <a:normAutofit/>
          </a:bodyPr>
          <a:lstStyle/>
          <a:p>
            <a:r>
              <a:rPr lang="en-GB" sz="5000" dirty="0">
                <a:solidFill>
                  <a:srgbClr val="0065BD"/>
                </a:solidFill>
                <a:latin typeface="+mn-lt"/>
              </a:rPr>
              <a:t>Communication</a:t>
            </a:r>
          </a:p>
        </p:txBody>
      </p:sp>
      <p:sp>
        <p:nvSpPr>
          <p:cNvPr id="3" name="Content Placeholder 2">
            <a:extLst>
              <a:ext uri="{FF2B5EF4-FFF2-40B4-BE49-F238E27FC236}">
                <a16:creationId xmlns:a16="http://schemas.microsoft.com/office/drawing/2014/main" id="{050965C7-4A62-4960-A2F2-6918BCB541E9}"/>
              </a:ext>
            </a:extLst>
          </p:cNvPr>
          <p:cNvSpPr>
            <a:spLocks noGrp="1"/>
          </p:cNvSpPr>
          <p:nvPr>
            <p:ph idx="1"/>
          </p:nvPr>
        </p:nvSpPr>
        <p:spPr>
          <a:xfrm>
            <a:off x="838200" y="1825624"/>
            <a:ext cx="10515600" cy="4734201"/>
          </a:xfrm>
        </p:spPr>
        <p:txBody>
          <a:bodyPr>
            <a:normAutofit/>
          </a:bodyPr>
          <a:lstStyle/>
          <a:p>
            <a:r>
              <a:rPr lang="en-GB" sz="3600" dirty="0">
                <a:solidFill>
                  <a:srgbClr val="414042"/>
                </a:solidFill>
              </a:rPr>
              <a:t>Between healthcare professionals </a:t>
            </a:r>
          </a:p>
          <a:p>
            <a:r>
              <a:rPr lang="en-GB" sz="3600" dirty="0">
                <a:solidFill>
                  <a:srgbClr val="414042"/>
                </a:solidFill>
              </a:rPr>
              <a:t>Advance care planning</a:t>
            </a:r>
          </a:p>
          <a:p>
            <a:r>
              <a:rPr lang="en-GB" sz="3600" dirty="0">
                <a:solidFill>
                  <a:srgbClr val="414042"/>
                </a:solidFill>
              </a:rPr>
              <a:t>Pain management</a:t>
            </a:r>
          </a:p>
          <a:p>
            <a:endParaRPr lang="en-GB" dirty="0"/>
          </a:p>
          <a:p>
            <a:pPr marL="0" indent="0">
              <a:buNone/>
            </a:pPr>
            <a:endParaRPr lang="en-GB" dirty="0">
              <a:solidFill>
                <a:srgbClr val="414042"/>
              </a:solidFill>
            </a:endParaRPr>
          </a:p>
          <a:p>
            <a:pPr marL="0" indent="0">
              <a:buNone/>
            </a:pPr>
            <a:endParaRPr lang="en-GB" sz="2000" i="1" dirty="0">
              <a:solidFill>
                <a:srgbClr val="414042"/>
              </a:solidFill>
            </a:endParaRPr>
          </a:p>
          <a:p>
            <a:endParaRPr lang="en-GB" dirty="0"/>
          </a:p>
          <a:p>
            <a:endParaRPr lang="en-GB" dirty="0"/>
          </a:p>
          <a:p>
            <a:endParaRPr lang="en-GB" dirty="0"/>
          </a:p>
        </p:txBody>
      </p:sp>
      <p:pic>
        <p:nvPicPr>
          <p:cNvPr id="8" name="Picture 7">
            <a:extLst>
              <a:ext uri="{FF2B5EF4-FFF2-40B4-BE49-F238E27FC236}">
                <a16:creationId xmlns:a16="http://schemas.microsoft.com/office/drawing/2014/main" id="{871AA5D7-3192-467A-B100-7BFDEB057A1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80018" y="4893585"/>
            <a:ext cx="1266825" cy="1666240"/>
          </a:xfrm>
          <a:prstGeom prst="rect">
            <a:avLst/>
          </a:prstGeom>
          <a:noFill/>
          <a:ln>
            <a:noFill/>
          </a:ln>
        </p:spPr>
      </p:pic>
      <p:sp>
        <p:nvSpPr>
          <p:cNvPr id="12" name="Rectangle 9">
            <a:extLst>
              <a:ext uri="{FF2B5EF4-FFF2-40B4-BE49-F238E27FC236}">
                <a16:creationId xmlns:a16="http://schemas.microsoft.com/office/drawing/2014/main" id="{672A8D3E-B16F-4FC1-805B-4757EA282424}"/>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869466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055CF-012E-4A55-B8CF-5C2825C22CD2}"/>
              </a:ext>
            </a:extLst>
          </p:cNvPr>
          <p:cNvSpPr>
            <a:spLocks noGrp="1"/>
          </p:cNvSpPr>
          <p:nvPr>
            <p:ph type="title"/>
          </p:nvPr>
        </p:nvSpPr>
        <p:spPr>
          <a:xfrm>
            <a:off x="838200" y="365125"/>
            <a:ext cx="10515600" cy="1325563"/>
          </a:xfrm>
        </p:spPr>
        <p:txBody>
          <a:bodyPr>
            <a:normAutofit/>
          </a:bodyPr>
          <a:lstStyle/>
          <a:p>
            <a:r>
              <a:rPr lang="en-GB" sz="5000" dirty="0">
                <a:solidFill>
                  <a:srgbClr val="0065BD"/>
                </a:solidFill>
                <a:latin typeface="+mn-lt"/>
              </a:rPr>
              <a:t>Solutions</a:t>
            </a:r>
          </a:p>
        </p:txBody>
      </p:sp>
      <p:sp>
        <p:nvSpPr>
          <p:cNvPr id="3" name="Content Placeholder 2">
            <a:extLst>
              <a:ext uri="{FF2B5EF4-FFF2-40B4-BE49-F238E27FC236}">
                <a16:creationId xmlns:a16="http://schemas.microsoft.com/office/drawing/2014/main" id="{050965C7-4A62-4960-A2F2-6918BCB541E9}"/>
              </a:ext>
            </a:extLst>
          </p:cNvPr>
          <p:cNvSpPr>
            <a:spLocks noGrp="1"/>
          </p:cNvSpPr>
          <p:nvPr>
            <p:ph idx="1"/>
          </p:nvPr>
        </p:nvSpPr>
        <p:spPr>
          <a:xfrm>
            <a:off x="838200" y="1825624"/>
            <a:ext cx="10515600" cy="4734201"/>
          </a:xfrm>
        </p:spPr>
        <p:txBody>
          <a:bodyPr>
            <a:normAutofit/>
          </a:bodyPr>
          <a:lstStyle/>
          <a:p>
            <a:r>
              <a:rPr lang="en-GB" sz="3600" dirty="0">
                <a:solidFill>
                  <a:srgbClr val="414042"/>
                </a:solidFill>
              </a:rPr>
              <a:t>Awareness of palliative care and its benefits</a:t>
            </a:r>
          </a:p>
          <a:p>
            <a:r>
              <a:rPr lang="en-GB" sz="3600" dirty="0">
                <a:solidFill>
                  <a:srgbClr val="414042"/>
                </a:solidFill>
              </a:rPr>
              <a:t>Identify triggers and referral</a:t>
            </a:r>
          </a:p>
          <a:p>
            <a:r>
              <a:rPr lang="en-GB" sz="3600" dirty="0">
                <a:solidFill>
                  <a:srgbClr val="414042"/>
                </a:solidFill>
              </a:rPr>
              <a:t>Communication across MDTs and health professions</a:t>
            </a:r>
          </a:p>
          <a:p>
            <a:r>
              <a:rPr lang="en-GB" sz="3600" dirty="0">
                <a:solidFill>
                  <a:srgbClr val="414042"/>
                </a:solidFill>
              </a:rPr>
              <a:t>Advance care planning </a:t>
            </a:r>
          </a:p>
          <a:p>
            <a:pPr marL="0" indent="0">
              <a:buNone/>
            </a:pPr>
            <a:endParaRPr lang="en-GB" dirty="0"/>
          </a:p>
          <a:p>
            <a:pPr marL="0" indent="0">
              <a:buNone/>
            </a:pPr>
            <a:endParaRPr lang="en-GB" dirty="0">
              <a:solidFill>
                <a:srgbClr val="414042"/>
              </a:solidFill>
            </a:endParaRPr>
          </a:p>
          <a:p>
            <a:pPr marL="0" indent="0">
              <a:buNone/>
            </a:pPr>
            <a:endParaRPr lang="en-GB" sz="2000" i="1" dirty="0">
              <a:solidFill>
                <a:srgbClr val="414042"/>
              </a:solidFill>
            </a:endParaRPr>
          </a:p>
          <a:p>
            <a:endParaRPr lang="en-GB" dirty="0"/>
          </a:p>
          <a:p>
            <a:endParaRPr lang="en-GB" dirty="0"/>
          </a:p>
          <a:p>
            <a:endParaRPr lang="en-GB" dirty="0"/>
          </a:p>
        </p:txBody>
      </p:sp>
      <p:pic>
        <p:nvPicPr>
          <p:cNvPr id="8" name="Picture 7">
            <a:extLst>
              <a:ext uri="{FF2B5EF4-FFF2-40B4-BE49-F238E27FC236}">
                <a16:creationId xmlns:a16="http://schemas.microsoft.com/office/drawing/2014/main" id="{871AA5D7-3192-467A-B100-7BFDEB057A1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80018" y="4893585"/>
            <a:ext cx="1266825" cy="1666240"/>
          </a:xfrm>
          <a:prstGeom prst="rect">
            <a:avLst/>
          </a:prstGeom>
          <a:noFill/>
          <a:ln>
            <a:noFill/>
          </a:ln>
        </p:spPr>
      </p:pic>
      <p:sp>
        <p:nvSpPr>
          <p:cNvPr id="12" name="Rectangle 9">
            <a:extLst>
              <a:ext uri="{FF2B5EF4-FFF2-40B4-BE49-F238E27FC236}">
                <a16:creationId xmlns:a16="http://schemas.microsoft.com/office/drawing/2014/main" id="{672A8D3E-B16F-4FC1-805B-4757EA282424}"/>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42325289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055CF-012E-4A55-B8CF-5C2825C22CD2}"/>
              </a:ext>
            </a:extLst>
          </p:cNvPr>
          <p:cNvSpPr>
            <a:spLocks noGrp="1"/>
          </p:cNvSpPr>
          <p:nvPr>
            <p:ph type="title"/>
          </p:nvPr>
        </p:nvSpPr>
        <p:spPr>
          <a:xfrm>
            <a:off x="838199" y="365125"/>
            <a:ext cx="11008643" cy="1325563"/>
          </a:xfrm>
        </p:spPr>
        <p:txBody>
          <a:bodyPr>
            <a:normAutofit/>
          </a:bodyPr>
          <a:lstStyle/>
          <a:p>
            <a:r>
              <a:rPr lang="en-GB" sz="5000" dirty="0">
                <a:solidFill>
                  <a:srgbClr val="0065BD"/>
                </a:solidFill>
                <a:latin typeface="+mn-lt"/>
              </a:rPr>
              <a:t>Palliative Care in Partnership Programme</a:t>
            </a:r>
          </a:p>
        </p:txBody>
      </p:sp>
      <p:pic>
        <p:nvPicPr>
          <p:cNvPr id="8" name="Picture 7">
            <a:extLst>
              <a:ext uri="{FF2B5EF4-FFF2-40B4-BE49-F238E27FC236}">
                <a16:creationId xmlns:a16="http://schemas.microsoft.com/office/drawing/2014/main" id="{871AA5D7-3192-467A-B100-7BFDEB057A1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80018" y="4893585"/>
            <a:ext cx="1266825" cy="1666240"/>
          </a:xfrm>
          <a:prstGeom prst="rect">
            <a:avLst/>
          </a:prstGeom>
          <a:noFill/>
          <a:ln>
            <a:noFill/>
          </a:ln>
        </p:spPr>
      </p:pic>
      <p:sp>
        <p:nvSpPr>
          <p:cNvPr id="12" name="Rectangle 9">
            <a:extLst>
              <a:ext uri="{FF2B5EF4-FFF2-40B4-BE49-F238E27FC236}">
                <a16:creationId xmlns:a16="http://schemas.microsoft.com/office/drawing/2014/main" id="{672A8D3E-B16F-4FC1-805B-4757EA282424}"/>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id="{112B08F1-C5CC-49C0-81BB-47F44F91B0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66389" y="4733488"/>
            <a:ext cx="5690017" cy="1826337"/>
          </a:xfrm>
          <a:prstGeom prst="rect">
            <a:avLst/>
          </a:prstGeom>
        </p:spPr>
      </p:pic>
      <p:sp>
        <p:nvSpPr>
          <p:cNvPr id="9" name="Rectangle 8">
            <a:extLst>
              <a:ext uri="{FF2B5EF4-FFF2-40B4-BE49-F238E27FC236}">
                <a16:creationId xmlns:a16="http://schemas.microsoft.com/office/drawing/2014/main" id="{83C4BADC-A9EB-4876-8AD8-6CBB219C422A}"/>
              </a:ext>
            </a:extLst>
          </p:cNvPr>
          <p:cNvSpPr/>
          <p:nvPr/>
        </p:nvSpPr>
        <p:spPr>
          <a:xfrm>
            <a:off x="3070938" y="2383077"/>
            <a:ext cx="1597776" cy="7920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rPr>
              <a:t>Identification</a:t>
            </a:r>
            <a:r>
              <a:rPr lang="en-GB" b="1" dirty="0">
                <a:solidFill>
                  <a:schemeClr val="bg1"/>
                </a:solidFill>
              </a:rPr>
              <a:t> </a:t>
            </a:r>
          </a:p>
        </p:txBody>
      </p:sp>
      <p:sp>
        <p:nvSpPr>
          <p:cNvPr id="10" name="Rectangle 9">
            <a:extLst>
              <a:ext uri="{FF2B5EF4-FFF2-40B4-BE49-F238E27FC236}">
                <a16:creationId xmlns:a16="http://schemas.microsoft.com/office/drawing/2014/main" id="{A4196CF1-3329-45C7-9C40-3D63E278D943}"/>
              </a:ext>
            </a:extLst>
          </p:cNvPr>
          <p:cNvSpPr/>
          <p:nvPr/>
        </p:nvSpPr>
        <p:spPr>
          <a:xfrm>
            <a:off x="4799130" y="2384629"/>
            <a:ext cx="1512168" cy="81154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rPr>
              <a:t>Keyworker </a:t>
            </a:r>
          </a:p>
        </p:txBody>
      </p:sp>
      <p:sp>
        <p:nvSpPr>
          <p:cNvPr id="11" name="Rectangle 10">
            <a:extLst>
              <a:ext uri="{FF2B5EF4-FFF2-40B4-BE49-F238E27FC236}">
                <a16:creationId xmlns:a16="http://schemas.microsoft.com/office/drawing/2014/main" id="{88001FA0-62B3-4169-AFEF-C13D063056E3}"/>
              </a:ext>
            </a:extLst>
          </p:cNvPr>
          <p:cNvSpPr/>
          <p:nvPr/>
        </p:nvSpPr>
        <p:spPr>
          <a:xfrm>
            <a:off x="6455314" y="2357202"/>
            <a:ext cx="1512168" cy="83643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Advance Care Planning</a:t>
            </a:r>
          </a:p>
        </p:txBody>
      </p:sp>
      <p:sp>
        <p:nvSpPr>
          <p:cNvPr id="13" name="Rectangle 12">
            <a:extLst>
              <a:ext uri="{FF2B5EF4-FFF2-40B4-BE49-F238E27FC236}">
                <a16:creationId xmlns:a16="http://schemas.microsoft.com/office/drawing/2014/main" id="{B385B44E-48EF-4B36-BF91-842765B65680}"/>
              </a:ext>
            </a:extLst>
          </p:cNvPr>
          <p:cNvSpPr/>
          <p:nvPr/>
        </p:nvSpPr>
        <p:spPr>
          <a:xfrm>
            <a:off x="8071442" y="2347409"/>
            <a:ext cx="1512168" cy="85297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50" b="1" dirty="0">
                <a:solidFill>
                  <a:schemeClr val="bg1"/>
                </a:solidFill>
              </a:rPr>
              <a:t>Specialist Palliative Care Services</a:t>
            </a:r>
          </a:p>
        </p:txBody>
      </p:sp>
      <p:sp>
        <p:nvSpPr>
          <p:cNvPr id="14" name="Rectangle 13">
            <a:extLst>
              <a:ext uri="{FF2B5EF4-FFF2-40B4-BE49-F238E27FC236}">
                <a16:creationId xmlns:a16="http://schemas.microsoft.com/office/drawing/2014/main" id="{491D25ED-D031-4C29-9DF0-288C3D2023C4}"/>
              </a:ext>
            </a:extLst>
          </p:cNvPr>
          <p:cNvSpPr/>
          <p:nvPr/>
        </p:nvSpPr>
        <p:spPr>
          <a:xfrm>
            <a:off x="1280912" y="2373226"/>
            <a:ext cx="1234384" cy="6789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Priorities </a:t>
            </a:r>
          </a:p>
        </p:txBody>
      </p:sp>
      <p:sp>
        <p:nvSpPr>
          <p:cNvPr id="15" name="Right Arrow 8">
            <a:extLst>
              <a:ext uri="{FF2B5EF4-FFF2-40B4-BE49-F238E27FC236}">
                <a16:creationId xmlns:a16="http://schemas.microsoft.com/office/drawing/2014/main" id="{C5E63754-52ED-444C-9CC6-89BA97715C79}"/>
              </a:ext>
            </a:extLst>
          </p:cNvPr>
          <p:cNvSpPr/>
          <p:nvPr/>
        </p:nvSpPr>
        <p:spPr>
          <a:xfrm>
            <a:off x="2450027" y="2610381"/>
            <a:ext cx="432048" cy="1800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DF3246E-BBA9-4EA3-ACFD-E7E8F026568E}"/>
              </a:ext>
            </a:extLst>
          </p:cNvPr>
          <p:cNvSpPr/>
          <p:nvPr/>
        </p:nvSpPr>
        <p:spPr>
          <a:xfrm>
            <a:off x="3017494" y="3340774"/>
            <a:ext cx="6566116" cy="432048"/>
          </a:xfrm>
          <a:prstGeom prst="rect">
            <a:avLst/>
          </a:prstGeom>
          <a:solidFill>
            <a:schemeClr val="accent6">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Good practice tools and guidance</a:t>
            </a:r>
          </a:p>
        </p:txBody>
      </p:sp>
    </p:spTree>
    <p:extLst>
      <p:ext uri="{BB962C8B-B14F-4D97-AF65-F5344CB8AC3E}">
        <p14:creationId xmlns:p14="http://schemas.microsoft.com/office/powerpoint/2010/main" val="30863126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055CF-012E-4A55-B8CF-5C2825C22CD2}"/>
              </a:ext>
            </a:extLst>
          </p:cNvPr>
          <p:cNvSpPr>
            <a:spLocks noGrp="1"/>
          </p:cNvSpPr>
          <p:nvPr>
            <p:ph type="title"/>
          </p:nvPr>
        </p:nvSpPr>
        <p:spPr>
          <a:xfrm>
            <a:off x="838200" y="365125"/>
            <a:ext cx="10515600" cy="1325563"/>
          </a:xfrm>
        </p:spPr>
        <p:txBody>
          <a:bodyPr>
            <a:normAutofit/>
          </a:bodyPr>
          <a:lstStyle/>
          <a:p>
            <a:r>
              <a:rPr lang="en-GB" sz="5000" dirty="0">
                <a:solidFill>
                  <a:srgbClr val="0065BD"/>
                </a:solidFill>
                <a:latin typeface="+mn-lt"/>
              </a:rPr>
              <a:t>Widening the reach of palliative care</a:t>
            </a:r>
          </a:p>
        </p:txBody>
      </p:sp>
      <p:sp>
        <p:nvSpPr>
          <p:cNvPr id="3" name="Content Placeholder 2">
            <a:extLst>
              <a:ext uri="{FF2B5EF4-FFF2-40B4-BE49-F238E27FC236}">
                <a16:creationId xmlns:a16="http://schemas.microsoft.com/office/drawing/2014/main" id="{050965C7-4A62-4960-A2F2-6918BCB541E9}"/>
              </a:ext>
            </a:extLst>
          </p:cNvPr>
          <p:cNvSpPr>
            <a:spLocks noGrp="1"/>
          </p:cNvSpPr>
          <p:nvPr>
            <p:ph idx="1"/>
          </p:nvPr>
        </p:nvSpPr>
        <p:spPr>
          <a:xfrm>
            <a:off x="838200" y="1825624"/>
            <a:ext cx="4632158" cy="4734201"/>
          </a:xfrm>
        </p:spPr>
        <p:txBody>
          <a:bodyPr>
            <a:normAutofit/>
          </a:bodyPr>
          <a:lstStyle/>
          <a:p>
            <a:r>
              <a:rPr lang="en-GB" sz="3600" dirty="0">
                <a:solidFill>
                  <a:srgbClr val="414042"/>
                </a:solidFill>
              </a:rPr>
              <a:t>Older population + comorbidities = greater demand for PC now and in the future</a:t>
            </a:r>
          </a:p>
          <a:p>
            <a:r>
              <a:rPr lang="en-GB" sz="3600" dirty="0">
                <a:solidFill>
                  <a:srgbClr val="414042"/>
                </a:solidFill>
              </a:rPr>
              <a:t>Everyone has a role to play in improving access</a:t>
            </a:r>
          </a:p>
          <a:p>
            <a:pPr marL="0" indent="0">
              <a:buNone/>
            </a:pPr>
            <a:endParaRPr lang="en-GB" sz="3600" dirty="0">
              <a:solidFill>
                <a:srgbClr val="414042"/>
              </a:solidFill>
            </a:endParaRPr>
          </a:p>
          <a:p>
            <a:pPr marL="0" indent="0">
              <a:buNone/>
            </a:pPr>
            <a:endParaRPr lang="en-GB" dirty="0"/>
          </a:p>
          <a:p>
            <a:pPr marL="0" indent="0">
              <a:buNone/>
            </a:pPr>
            <a:endParaRPr lang="en-GB" dirty="0">
              <a:solidFill>
                <a:srgbClr val="414042"/>
              </a:solidFill>
            </a:endParaRPr>
          </a:p>
          <a:p>
            <a:pPr marL="0" indent="0">
              <a:buNone/>
            </a:pPr>
            <a:endParaRPr lang="en-GB" sz="2000" i="1" dirty="0">
              <a:solidFill>
                <a:srgbClr val="414042"/>
              </a:solidFill>
            </a:endParaRPr>
          </a:p>
          <a:p>
            <a:endParaRPr lang="en-GB" dirty="0"/>
          </a:p>
          <a:p>
            <a:endParaRPr lang="en-GB" dirty="0"/>
          </a:p>
          <a:p>
            <a:endParaRPr lang="en-GB" dirty="0"/>
          </a:p>
        </p:txBody>
      </p:sp>
      <p:pic>
        <p:nvPicPr>
          <p:cNvPr id="8" name="Picture 7">
            <a:extLst>
              <a:ext uri="{FF2B5EF4-FFF2-40B4-BE49-F238E27FC236}">
                <a16:creationId xmlns:a16="http://schemas.microsoft.com/office/drawing/2014/main" id="{871AA5D7-3192-467A-B100-7BFDEB057A1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80018" y="4893585"/>
            <a:ext cx="1266825" cy="1666240"/>
          </a:xfrm>
          <a:prstGeom prst="rect">
            <a:avLst/>
          </a:prstGeom>
          <a:noFill/>
          <a:ln>
            <a:noFill/>
          </a:ln>
        </p:spPr>
      </p:pic>
      <p:sp>
        <p:nvSpPr>
          <p:cNvPr id="12" name="Rectangle 9">
            <a:extLst>
              <a:ext uri="{FF2B5EF4-FFF2-40B4-BE49-F238E27FC236}">
                <a16:creationId xmlns:a16="http://schemas.microsoft.com/office/drawing/2014/main" id="{672A8D3E-B16F-4FC1-805B-4757EA282424}"/>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id="{56C9EB30-3EF5-4399-A6FB-4937972986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3494"/>
          <a:stretch/>
        </p:blipFill>
        <p:spPr>
          <a:xfrm>
            <a:off x="5735857" y="1865676"/>
            <a:ext cx="4351118" cy="4694149"/>
          </a:xfrm>
          <a:prstGeom prst="rect">
            <a:avLst/>
          </a:prstGeom>
        </p:spPr>
      </p:pic>
    </p:spTree>
    <p:extLst>
      <p:ext uri="{BB962C8B-B14F-4D97-AF65-F5344CB8AC3E}">
        <p14:creationId xmlns:p14="http://schemas.microsoft.com/office/powerpoint/2010/main" val="400430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654629" y="1683658"/>
            <a:ext cx="1146628" cy="1074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1" name="Rectangle 10"/>
          <p:cNvSpPr/>
          <p:nvPr/>
        </p:nvSpPr>
        <p:spPr>
          <a:xfrm>
            <a:off x="7431315" y="5515490"/>
            <a:ext cx="1146628" cy="1074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2" name="Title 1"/>
          <p:cNvSpPr>
            <a:spLocks noGrp="1"/>
          </p:cNvSpPr>
          <p:nvPr>
            <p:ph type="title"/>
          </p:nvPr>
        </p:nvSpPr>
        <p:spPr/>
        <p:txBody>
          <a:bodyPr/>
          <a:lstStyle/>
          <a:p>
            <a:r>
              <a:rPr lang="en-GB" dirty="0"/>
              <a:t>Your central nervous system</a:t>
            </a:r>
          </a:p>
        </p:txBody>
      </p:sp>
      <p:grpSp>
        <p:nvGrpSpPr>
          <p:cNvPr id="22" name="Group 21"/>
          <p:cNvGrpSpPr/>
          <p:nvPr/>
        </p:nvGrpSpPr>
        <p:grpSpPr>
          <a:xfrm>
            <a:off x="1722712" y="1553438"/>
            <a:ext cx="2665664" cy="4193373"/>
            <a:chOff x="4779362" y="273853"/>
            <a:chExt cx="2665664" cy="4193373"/>
          </a:xfrm>
        </p:grpSpPr>
        <p:grpSp>
          <p:nvGrpSpPr>
            <p:cNvPr id="21" name="Group 20"/>
            <p:cNvGrpSpPr/>
            <p:nvPr/>
          </p:nvGrpSpPr>
          <p:grpSpPr>
            <a:xfrm>
              <a:off x="4792559" y="273853"/>
              <a:ext cx="2652467" cy="3736173"/>
              <a:chOff x="5927330" y="423529"/>
              <a:chExt cx="2652467" cy="3736173"/>
            </a:xfrm>
          </p:grpSpPr>
          <p:pic>
            <p:nvPicPr>
              <p:cNvPr id="15" name="Picture 3"/>
              <p:cNvPicPr>
                <a:picLocks noChangeAspect="1" noChangeArrowheads="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flipH="1">
                <a:off x="5927330" y="423529"/>
                <a:ext cx="1426573" cy="3736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6" name="Straight Connector 15"/>
              <p:cNvCxnSpPr/>
              <p:nvPr/>
            </p:nvCxnSpPr>
            <p:spPr>
              <a:xfrm>
                <a:off x="6781304" y="1911578"/>
                <a:ext cx="847532"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628836" y="463748"/>
                <a:ext cx="835806" cy="400110"/>
              </a:xfrm>
              <a:prstGeom prst="rect">
                <a:avLst/>
              </a:prstGeom>
              <a:noFill/>
            </p:spPr>
            <p:txBody>
              <a:bodyPr wrap="none" rtlCol="0">
                <a:spAutoFit/>
              </a:bodyPr>
              <a:lstStyle/>
              <a:p>
                <a:r>
                  <a:rPr lang="en-GB" sz="2000" dirty="0">
                    <a:solidFill>
                      <a:srgbClr val="6E2B62"/>
                    </a:solidFill>
                    <a:latin typeface="Verdana"/>
                    <a:cs typeface="Arial" panose="020B0604020202020204" pitchFamily="34" charset="0"/>
                  </a:rPr>
                  <a:t>brain</a:t>
                </a:r>
              </a:p>
            </p:txBody>
          </p:sp>
          <p:sp>
            <p:nvSpPr>
              <p:cNvPr id="18" name="TextBox 17"/>
              <p:cNvSpPr txBox="1"/>
              <p:nvPr/>
            </p:nvSpPr>
            <p:spPr>
              <a:xfrm>
                <a:off x="7599653" y="1703113"/>
                <a:ext cx="980144" cy="707886"/>
              </a:xfrm>
              <a:prstGeom prst="rect">
                <a:avLst/>
              </a:prstGeom>
              <a:noFill/>
            </p:spPr>
            <p:txBody>
              <a:bodyPr wrap="square" rtlCol="0">
                <a:spAutoFit/>
              </a:bodyPr>
              <a:lstStyle/>
              <a:p>
                <a:r>
                  <a:rPr lang="en-GB" sz="2000" dirty="0">
                    <a:solidFill>
                      <a:srgbClr val="6E2B62"/>
                    </a:solidFill>
                    <a:latin typeface="Verdana"/>
                    <a:cs typeface="Arial" panose="020B0604020202020204" pitchFamily="34" charset="0"/>
                  </a:rPr>
                  <a:t>spinal cord</a:t>
                </a:r>
              </a:p>
            </p:txBody>
          </p:sp>
          <p:cxnSp>
            <p:nvCxnSpPr>
              <p:cNvPr id="20" name="Straight Connector 19"/>
              <p:cNvCxnSpPr/>
              <p:nvPr/>
            </p:nvCxnSpPr>
            <p:spPr>
              <a:xfrm>
                <a:off x="6938665" y="683056"/>
                <a:ext cx="61466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4779362" y="3155986"/>
              <a:ext cx="1694954" cy="1311240"/>
            </a:xfrm>
            <a:prstGeom prst="rect">
              <a:avLst/>
            </a:prstGeom>
            <a:gradFill flip="none" rotWithShape="1">
              <a:gsLst>
                <a:gs pos="0">
                  <a:schemeClr val="bg1">
                    <a:alpha val="0"/>
                  </a:schemeClr>
                </a:gs>
                <a:gs pos="62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grpSp>
      <p:pic>
        <p:nvPicPr>
          <p:cNvPr id="2" name="Picture 1"/>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4966015" y="3138300"/>
            <a:ext cx="3754553" cy="2137049"/>
          </a:xfrm>
          <a:prstGeom prst="rect">
            <a:avLst/>
          </a:prstGeom>
        </p:spPr>
      </p:pic>
      <p:pic>
        <p:nvPicPr>
          <p:cNvPr id="23" name="Picture 2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39794" y="1864753"/>
            <a:ext cx="1314729" cy="969643"/>
          </a:xfrm>
          <a:prstGeom prst="rect">
            <a:avLst/>
          </a:prstGeom>
        </p:spPr>
      </p:pic>
      <p:sp>
        <p:nvSpPr>
          <p:cNvPr id="24" name="Oval 23"/>
          <p:cNvSpPr/>
          <p:nvPr/>
        </p:nvSpPr>
        <p:spPr>
          <a:xfrm>
            <a:off x="4505995" y="2659683"/>
            <a:ext cx="4871937" cy="2754050"/>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28" name="TextBox 27"/>
          <p:cNvSpPr txBox="1"/>
          <p:nvPr/>
        </p:nvSpPr>
        <p:spPr>
          <a:xfrm>
            <a:off x="6043036" y="3013996"/>
            <a:ext cx="1220206" cy="400110"/>
          </a:xfrm>
          <a:prstGeom prst="rect">
            <a:avLst/>
          </a:prstGeom>
          <a:noFill/>
        </p:spPr>
        <p:txBody>
          <a:bodyPr wrap="none" rtlCol="0">
            <a:spAutoFit/>
          </a:bodyPr>
          <a:lstStyle/>
          <a:p>
            <a:r>
              <a:rPr lang="en-GB" sz="2000" dirty="0">
                <a:solidFill>
                  <a:srgbClr val="6E2B62"/>
                </a:solidFill>
                <a:latin typeface="Verdana"/>
                <a:cs typeface="Arial" panose="020B0604020202020204" pitchFamily="34" charset="0"/>
              </a:rPr>
              <a:t>neurons</a:t>
            </a:r>
          </a:p>
        </p:txBody>
      </p:sp>
    </p:spTree>
    <p:extLst>
      <p:ext uri="{BB962C8B-B14F-4D97-AF65-F5344CB8AC3E}">
        <p14:creationId xmlns:p14="http://schemas.microsoft.com/office/powerpoint/2010/main" val="1112253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p:txBody>
          <a:bodyPr/>
          <a:lstStyle/>
          <a:p>
            <a:r>
              <a:rPr lang="en-GB" dirty="0"/>
              <a:t>What do nerve cells do?</a:t>
            </a:r>
          </a:p>
        </p:txBody>
      </p:sp>
      <p:pic>
        <p:nvPicPr>
          <p:cNvPr id="2" name="Picture 1"/>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706706" y="2109246"/>
            <a:ext cx="6768270" cy="3852423"/>
          </a:xfrm>
          <a:prstGeom prst="rect">
            <a:avLst/>
          </a:prstGeom>
        </p:spPr>
      </p:pic>
      <p:sp>
        <p:nvSpPr>
          <p:cNvPr id="25" name="TextBox 24"/>
          <p:cNvSpPr txBox="1"/>
          <p:nvPr/>
        </p:nvSpPr>
        <p:spPr>
          <a:xfrm>
            <a:off x="1942445" y="2757712"/>
            <a:ext cx="1952237" cy="400110"/>
          </a:xfrm>
          <a:prstGeom prst="rect">
            <a:avLst/>
          </a:prstGeom>
          <a:noFill/>
          <a:ln>
            <a:noFill/>
          </a:ln>
        </p:spPr>
        <p:txBody>
          <a:bodyPr wrap="square" rtlCol="0">
            <a:spAutoFit/>
          </a:bodyPr>
          <a:lstStyle/>
          <a:p>
            <a:pPr algn="ctr"/>
            <a:r>
              <a:rPr lang="en-GB" sz="2000" dirty="0">
                <a:solidFill>
                  <a:prstClr val="black"/>
                </a:solidFill>
                <a:latin typeface="Verdana"/>
                <a:cs typeface="Arial" panose="020B0604020202020204" pitchFamily="34" charset="0"/>
              </a:rPr>
              <a:t>cell body</a:t>
            </a:r>
          </a:p>
        </p:txBody>
      </p:sp>
      <p:sp>
        <p:nvSpPr>
          <p:cNvPr id="26" name="TextBox 25"/>
          <p:cNvSpPr txBox="1"/>
          <p:nvPr/>
        </p:nvSpPr>
        <p:spPr>
          <a:xfrm>
            <a:off x="5173697" y="3635348"/>
            <a:ext cx="1952237" cy="400110"/>
          </a:xfrm>
          <a:prstGeom prst="rect">
            <a:avLst/>
          </a:prstGeom>
          <a:noFill/>
          <a:ln>
            <a:noFill/>
          </a:ln>
        </p:spPr>
        <p:txBody>
          <a:bodyPr wrap="square" rtlCol="0">
            <a:spAutoFit/>
          </a:bodyPr>
          <a:lstStyle/>
          <a:p>
            <a:pPr algn="ctr"/>
            <a:r>
              <a:rPr lang="en-GB" sz="2000" dirty="0">
                <a:solidFill>
                  <a:prstClr val="black"/>
                </a:solidFill>
                <a:latin typeface="Verdana"/>
                <a:cs typeface="Arial" panose="020B0604020202020204" pitchFamily="34" charset="0"/>
              </a:rPr>
              <a:t>myelin</a:t>
            </a:r>
          </a:p>
        </p:txBody>
      </p:sp>
      <p:sp>
        <p:nvSpPr>
          <p:cNvPr id="27" name="TextBox 26"/>
          <p:cNvSpPr txBox="1"/>
          <p:nvPr/>
        </p:nvSpPr>
        <p:spPr>
          <a:xfrm>
            <a:off x="5972664" y="1836805"/>
            <a:ext cx="2592288" cy="707886"/>
          </a:xfrm>
          <a:prstGeom prst="rect">
            <a:avLst/>
          </a:prstGeom>
          <a:noFill/>
          <a:ln>
            <a:noFill/>
          </a:ln>
        </p:spPr>
        <p:txBody>
          <a:bodyPr wrap="square" rtlCol="0">
            <a:spAutoFit/>
          </a:bodyPr>
          <a:lstStyle/>
          <a:p>
            <a:pPr algn="ctr"/>
            <a:r>
              <a:rPr lang="en-GB" sz="2000" dirty="0">
                <a:solidFill>
                  <a:prstClr val="black"/>
                </a:solidFill>
                <a:latin typeface="Verdana"/>
                <a:cs typeface="Arial" panose="020B0604020202020204" pitchFamily="34" charset="0"/>
              </a:rPr>
              <a:t>nerve cell fibre (</a:t>
            </a:r>
            <a:r>
              <a:rPr lang="en-GB" sz="2000" b="1" dirty="0">
                <a:solidFill>
                  <a:prstClr val="black"/>
                </a:solidFill>
                <a:latin typeface="Verdana"/>
                <a:cs typeface="Arial" panose="020B0604020202020204" pitchFamily="34" charset="0"/>
              </a:rPr>
              <a:t>axon</a:t>
            </a:r>
            <a:r>
              <a:rPr lang="en-GB" sz="2000" dirty="0">
                <a:solidFill>
                  <a:prstClr val="black"/>
                </a:solidFill>
                <a:latin typeface="Verdana"/>
                <a:cs typeface="Arial" panose="020B0604020202020204" pitchFamily="34" charset="0"/>
              </a:rPr>
              <a:t>)</a:t>
            </a:r>
          </a:p>
        </p:txBody>
      </p:sp>
      <p:sp>
        <p:nvSpPr>
          <p:cNvPr id="33" name="Freeform 32"/>
          <p:cNvSpPr/>
          <p:nvPr/>
        </p:nvSpPr>
        <p:spPr>
          <a:xfrm>
            <a:off x="5299905" y="3415690"/>
            <a:ext cx="4085617" cy="1354751"/>
          </a:xfrm>
          <a:custGeom>
            <a:avLst/>
            <a:gdLst>
              <a:gd name="connsiteX0" fmla="*/ 0 w 4085617"/>
              <a:gd name="connsiteY0" fmla="*/ 970208 h 1354751"/>
              <a:gd name="connsiteX1" fmla="*/ 856034 w 4085617"/>
              <a:gd name="connsiteY1" fmla="*/ 1349586 h 1354751"/>
              <a:gd name="connsiteX2" fmla="*/ 1595337 w 4085617"/>
              <a:gd name="connsiteY2" fmla="*/ 1106395 h 1354751"/>
              <a:gd name="connsiteX3" fmla="*/ 2422188 w 4085617"/>
              <a:gd name="connsiteY3" fmla="*/ 36352 h 1354751"/>
              <a:gd name="connsiteX4" fmla="*/ 3657600 w 4085617"/>
              <a:gd name="connsiteY4" fmla="*/ 230905 h 1354751"/>
              <a:gd name="connsiteX5" fmla="*/ 3657600 w 4085617"/>
              <a:gd name="connsiteY5" fmla="*/ 230905 h 1354751"/>
              <a:gd name="connsiteX6" fmla="*/ 4085617 w 4085617"/>
              <a:gd name="connsiteY6" fmla="*/ 337910 h 135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5617" h="1354751">
                <a:moveTo>
                  <a:pt x="0" y="970208"/>
                </a:moveTo>
                <a:cubicBezTo>
                  <a:pt x="295072" y="1148548"/>
                  <a:pt x="590145" y="1326888"/>
                  <a:pt x="856034" y="1349586"/>
                </a:cubicBezTo>
                <a:cubicBezTo>
                  <a:pt x="1121923" y="1372284"/>
                  <a:pt x="1334311" y="1325267"/>
                  <a:pt x="1595337" y="1106395"/>
                </a:cubicBezTo>
                <a:cubicBezTo>
                  <a:pt x="1856363" y="887523"/>
                  <a:pt x="2078478" y="182267"/>
                  <a:pt x="2422188" y="36352"/>
                </a:cubicBezTo>
                <a:cubicBezTo>
                  <a:pt x="2765898" y="-109563"/>
                  <a:pt x="3657600" y="230905"/>
                  <a:pt x="3657600" y="230905"/>
                </a:cubicBezTo>
                <a:lnTo>
                  <a:pt x="3657600" y="230905"/>
                </a:lnTo>
                <a:lnTo>
                  <a:pt x="4085617" y="337910"/>
                </a:lnTo>
              </a:path>
            </a:pathLst>
          </a:custGeom>
          <a:noFill/>
          <a:ln w="95250">
            <a:solidFill>
              <a:srgbClr val="92D05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35" name="TextBox 34"/>
          <p:cNvSpPr txBox="1"/>
          <p:nvPr/>
        </p:nvSpPr>
        <p:spPr>
          <a:xfrm>
            <a:off x="5561162" y="5346698"/>
            <a:ext cx="4528868" cy="400110"/>
          </a:xfrm>
          <a:prstGeom prst="rect">
            <a:avLst/>
          </a:prstGeom>
          <a:noFill/>
          <a:ln>
            <a:noFill/>
          </a:ln>
        </p:spPr>
        <p:txBody>
          <a:bodyPr wrap="square" rtlCol="0">
            <a:spAutoFit/>
          </a:bodyPr>
          <a:lstStyle/>
          <a:p>
            <a:pPr algn="ctr"/>
            <a:r>
              <a:rPr lang="en-GB" sz="2000" dirty="0">
                <a:solidFill>
                  <a:srgbClr val="3F601A"/>
                </a:solidFill>
                <a:latin typeface="Verdana"/>
                <a:cs typeface="Arial" panose="020B0604020202020204" pitchFamily="34" charset="0"/>
              </a:rPr>
              <a:t>messages travel along nerve fibre</a:t>
            </a:r>
          </a:p>
        </p:txBody>
      </p:sp>
      <p:pic>
        <p:nvPicPr>
          <p:cNvPr id="30" name="Picture 29"/>
          <p:cNvPicPr>
            <a:picLocks noChangeAspect="1"/>
          </p:cNvPicPr>
          <p:nvPr/>
        </p:nvPicPr>
        <p:blipFill rotWithShape="1">
          <a:blip r:embed="rId4" cstate="email">
            <a:clrChange>
              <a:clrFrom>
                <a:srgbClr val="FFFFFE"/>
              </a:clrFrom>
              <a:clrTo>
                <a:srgbClr val="FFFFFE">
                  <a:alpha val="0"/>
                </a:srgbClr>
              </a:clrTo>
            </a:clrChange>
            <a:extLst>
              <a:ext uri="{28A0092B-C50C-407E-A947-70E740481C1C}">
                <a14:useLocalDpi xmlns:a14="http://schemas.microsoft.com/office/drawing/2010/main"/>
              </a:ext>
            </a:extLst>
          </a:blip>
          <a:srcRect/>
          <a:stretch/>
        </p:blipFill>
        <p:spPr>
          <a:xfrm>
            <a:off x="9074076" y="2190749"/>
            <a:ext cx="1593925" cy="3471249"/>
          </a:xfrm>
          <a:prstGeom prst="rect">
            <a:avLst/>
          </a:prstGeom>
        </p:spPr>
      </p:pic>
    </p:spTree>
    <p:extLst>
      <p:ext uri="{BB962C8B-B14F-4D97-AF65-F5344CB8AC3E}">
        <p14:creationId xmlns:p14="http://schemas.microsoft.com/office/powerpoint/2010/main" val="93831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688889" y="2109246"/>
            <a:ext cx="6768270" cy="3852423"/>
          </a:xfrm>
          <a:prstGeom prst="rect">
            <a:avLst/>
          </a:prstGeom>
        </p:spPr>
      </p:pic>
      <p:sp>
        <p:nvSpPr>
          <p:cNvPr id="6" name="Freeform 5"/>
          <p:cNvSpPr/>
          <p:nvPr/>
        </p:nvSpPr>
        <p:spPr>
          <a:xfrm>
            <a:off x="6318110" y="4240278"/>
            <a:ext cx="445234" cy="340376"/>
          </a:xfrm>
          <a:custGeom>
            <a:avLst/>
            <a:gdLst>
              <a:gd name="connsiteX0" fmla="*/ 274031 w 445234"/>
              <a:gd name="connsiteY0" fmla="*/ 245186 h 340376"/>
              <a:gd name="connsiteX1" fmla="*/ 302877 w 445234"/>
              <a:gd name="connsiteY1" fmla="*/ 239417 h 340376"/>
              <a:gd name="connsiteX2" fmla="*/ 311530 w 445234"/>
              <a:gd name="connsiteY2" fmla="*/ 236532 h 340376"/>
              <a:gd name="connsiteX3" fmla="*/ 320184 w 445234"/>
              <a:gd name="connsiteY3" fmla="*/ 230763 h 340376"/>
              <a:gd name="connsiteX4" fmla="*/ 346145 w 445234"/>
              <a:gd name="connsiteY4" fmla="*/ 216340 h 340376"/>
              <a:gd name="connsiteX5" fmla="*/ 354799 w 445234"/>
              <a:gd name="connsiteY5" fmla="*/ 207687 h 340376"/>
              <a:gd name="connsiteX6" fmla="*/ 363452 w 445234"/>
              <a:gd name="connsiteY6" fmla="*/ 201918 h 340376"/>
              <a:gd name="connsiteX7" fmla="*/ 369221 w 445234"/>
              <a:gd name="connsiteY7" fmla="*/ 196148 h 340376"/>
              <a:gd name="connsiteX8" fmla="*/ 386528 w 445234"/>
              <a:gd name="connsiteY8" fmla="*/ 184610 h 340376"/>
              <a:gd name="connsiteX9" fmla="*/ 392298 w 445234"/>
              <a:gd name="connsiteY9" fmla="*/ 175957 h 340376"/>
              <a:gd name="connsiteX10" fmla="*/ 395182 w 445234"/>
              <a:gd name="connsiteY10" fmla="*/ 167303 h 340376"/>
              <a:gd name="connsiteX11" fmla="*/ 403836 w 445234"/>
              <a:gd name="connsiteY11" fmla="*/ 161534 h 340376"/>
              <a:gd name="connsiteX12" fmla="*/ 415374 w 445234"/>
              <a:gd name="connsiteY12" fmla="*/ 147111 h 340376"/>
              <a:gd name="connsiteX13" fmla="*/ 421143 w 445234"/>
              <a:gd name="connsiteY13" fmla="*/ 138458 h 340376"/>
              <a:gd name="connsiteX14" fmla="*/ 429797 w 445234"/>
              <a:gd name="connsiteY14" fmla="*/ 129804 h 340376"/>
              <a:gd name="connsiteX15" fmla="*/ 441335 w 445234"/>
              <a:gd name="connsiteY15" fmla="*/ 112497 h 340376"/>
              <a:gd name="connsiteX16" fmla="*/ 441335 w 445234"/>
              <a:gd name="connsiteY16" fmla="*/ 69229 h 340376"/>
              <a:gd name="connsiteX17" fmla="*/ 432681 w 445234"/>
              <a:gd name="connsiteY17" fmla="*/ 43268 h 340376"/>
              <a:gd name="connsiteX18" fmla="*/ 424028 w 445234"/>
              <a:gd name="connsiteY18" fmla="*/ 37499 h 340376"/>
              <a:gd name="connsiteX19" fmla="*/ 418258 w 445234"/>
              <a:gd name="connsiteY19" fmla="*/ 31730 h 340376"/>
              <a:gd name="connsiteX20" fmla="*/ 415374 w 445234"/>
              <a:gd name="connsiteY20" fmla="*/ 23076 h 340376"/>
              <a:gd name="connsiteX21" fmla="*/ 398067 w 445234"/>
              <a:gd name="connsiteY21" fmla="*/ 14422 h 340376"/>
              <a:gd name="connsiteX22" fmla="*/ 369221 w 445234"/>
              <a:gd name="connsiteY22" fmla="*/ 0 h 340376"/>
              <a:gd name="connsiteX23" fmla="*/ 314415 w 445234"/>
              <a:gd name="connsiteY23" fmla="*/ 14422 h 340376"/>
              <a:gd name="connsiteX24" fmla="*/ 305761 w 445234"/>
              <a:gd name="connsiteY24" fmla="*/ 20191 h 340376"/>
              <a:gd name="connsiteX25" fmla="*/ 297108 w 445234"/>
              <a:gd name="connsiteY25" fmla="*/ 25960 h 340376"/>
              <a:gd name="connsiteX26" fmla="*/ 294223 w 445234"/>
              <a:gd name="connsiteY26" fmla="*/ 34614 h 340376"/>
              <a:gd name="connsiteX27" fmla="*/ 276916 w 445234"/>
              <a:gd name="connsiteY27" fmla="*/ 43268 h 340376"/>
              <a:gd name="connsiteX28" fmla="*/ 227879 w 445234"/>
              <a:gd name="connsiteY28" fmla="*/ 40383 h 340376"/>
              <a:gd name="connsiteX29" fmla="*/ 210571 w 445234"/>
              <a:gd name="connsiteY29" fmla="*/ 34614 h 340376"/>
              <a:gd name="connsiteX30" fmla="*/ 201918 w 445234"/>
              <a:gd name="connsiteY30" fmla="*/ 31730 h 340376"/>
              <a:gd name="connsiteX31" fmla="*/ 196149 w 445234"/>
              <a:gd name="connsiteY31" fmla="*/ 25960 h 340376"/>
              <a:gd name="connsiteX32" fmla="*/ 187495 w 445234"/>
              <a:gd name="connsiteY32" fmla="*/ 23076 h 340376"/>
              <a:gd name="connsiteX33" fmla="*/ 178841 w 445234"/>
              <a:gd name="connsiteY33" fmla="*/ 11538 h 340376"/>
              <a:gd name="connsiteX34" fmla="*/ 170188 w 445234"/>
              <a:gd name="connsiteY34" fmla="*/ 8653 h 340376"/>
              <a:gd name="connsiteX35" fmla="*/ 144227 w 445234"/>
              <a:gd name="connsiteY35" fmla="*/ 2884 h 340376"/>
              <a:gd name="connsiteX36" fmla="*/ 95190 w 445234"/>
              <a:gd name="connsiteY36" fmla="*/ 5769 h 340376"/>
              <a:gd name="connsiteX37" fmla="*/ 86536 w 445234"/>
              <a:gd name="connsiteY37" fmla="*/ 8653 h 340376"/>
              <a:gd name="connsiteX38" fmla="*/ 77882 w 445234"/>
              <a:gd name="connsiteY38" fmla="*/ 17307 h 340376"/>
              <a:gd name="connsiteX39" fmla="*/ 69229 w 445234"/>
              <a:gd name="connsiteY39" fmla="*/ 23076 h 340376"/>
              <a:gd name="connsiteX40" fmla="*/ 66344 w 445234"/>
              <a:gd name="connsiteY40" fmla="*/ 31730 h 340376"/>
              <a:gd name="connsiteX41" fmla="*/ 60575 w 445234"/>
              <a:gd name="connsiteY41" fmla="*/ 40383 h 340376"/>
              <a:gd name="connsiteX42" fmla="*/ 54806 w 445234"/>
              <a:gd name="connsiteY42" fmla="*/ 57690 h 340376"/>
              <a:gd name="connsiteX43" fmla="*/ 57691 w 445234"/>
              <a:gd name="connsiteY43" fmla="*/ 92305 h 340376"/>
              <a:gd name="connsiteX44" fmla="*/ 60575 w 445234"/>
              <a:gd name="connsiteY44" fmla="*/ 112497 h 340376"/>
              <a:gd name="connsiteX45" fmla="*/ 57691 w 445234"/>
              <a:gd name="connsiteY45" fmla="*/ 138458 h 340376"/>
              <a:gd name="connsiteX46" fmla="*/ 40383 w 445234"/>
              <a:gd name="connsiteY46" fmla="*/ 149996 h 340376"/>
              <a:gd name="connsiteX47" fmla="*/ 31730 w 445234"/>
              <a:gd name="connsiteY47" fmla="*/ 155765 h 340376"/>
              <a:gd name="connsiteX48" fmla="*/ 23076 w 445234"/>
              <a:gd name="connsiteY48" fmla="*/ 161534 h 340376"/>
              <a:gd name="connsiteX49" fmla="*/ 23076 w 445234"/>
              <a:gd name="connsiteY49" fmla="*/ 187495 h 340376"/>
              <a:gd name="connsiteX50" fmla="*/ 20192 w 445234"/>
              <a:gd name="connsiteY50" fmla="*/ 213456 h 340376"/>
              <a:gd name="connsiteX51" fmla="*/ 17307 w 445234"/>
              <a:gd name="connsiteY51" fmla="*/ 259608 h 340376"/>
              <a:gd name="connsiteX52" fmla="*/ 8653 w 445234"/>
              <a:gd name="connsiteY52" fmla="*/ 288454 h 340376"/>
              <a:gd name="connsiteX53" fmla="*/ 5769 w 445234"/>
              <a:gd name="connsiteY53" fmla="*/ 297107 h 340376"/>
              <a:gd name="connsiteX54" fmla="*/ 2884 w 445234"/>
              <a:gd name="connsiteY54" fmla="*/ 305761 h 340376"/>
              <a:gd name="connsiteX55" fmla="*/ 0 w 445234"/>
              <a:gd name="connsiteY55" fmla="*/ 317299 h 340376"/>
              <a:gd name="connsiteX56" fmla="*/ 2884 w 445234"/>
              <a:gd name="connsiteY56" fmla="*/ 337491 h 340376"/>
              <a:gd name="connsiteX57" fmla="*/ 11538 w 445234"/>
              <a:gd name="connsiteY57" fmla="*/ 340376 h 340376"/>
              <a:gd name="connsiteX58" fmla="*/ 49037 w 445234"/>
              <a:gd name="connsiteY58" fmla="*/ 337491 h 340376"/>
              <a:gd name="connsiteX59" fmla="*/ 57691 w 445234"/>
              <a:gd name="connsiteY59" fmla="*/ 331722 h 340376"/>
              <a:gd name="connsiteX60" fmla="*/ 98074 w 445234"/>
              <a:gd name="connsiteY60" fmla="*/ 325953 h 340376"/>
              <a:gd name="connsiteX61" fmla="*/ 112497 w 445234"/>
              <a:gd name="connsiteY61" fmla="*/ 323068 h 340376"/>
              <a:gd name="connsiteX62" fmla="*/ 132689 w 445234"/>
              <a:gd name="connsiteY62" fmla="*/ 320184 h 340376"/>
              <a:gd name="connsiteX63" fmla="*/ 141342 w 445234"/>
              <a:gd name="connsiteY63" fmla="*/ 314415 h 340376"/>
              <a:gd name="connsiteX64" fmla="*/ 164419 w 445234"/>
              <a:gd name="connsiteY64" fmla="*/ 308646 h 340376"/>
              <a:gd name="connsiteX65" fmla="*/ 173072 w 445234"/>
              <a:gd name="connsiteY65" fmla="*/ 305761 h 340376"/>
              <a:gd name="connsiteX66" fmla="*/ 199033 w 445234"/>
              <a:gd name="connsiteY66" fmla="*/ 299992 h 340376"/>
              <a:gd name="connsiteX67" fmla="*/ 216340 w 445234"/>
              <a:gd name="connsiteY67" fmla="*/ 294223 h 340376"/>
              <a:gd name="connsiteX68" fmla="*/ 233648 w 445234"/>
              <a:gd name="connsiteY68" fmla="*/ 288454 h 340376"/>
              <a:gd name="connsiteX69" fmla="*/ 242301 w 445234"/>
              <a:gd name="connsiteY69" fmla="*/ 285569 h 340376"/>
              <a:gd name="connsiteX70" fmla="*/ 259609 w 445234"/>
              <a:gd name="connsiteY70" fmla="*/ 276916 h 340376"/>
              <a:gd name="connsiteX71" fmla="*/ 276916 w 445234"/>
              <a:gd name="connsiteY71" fmla="*/ 268262 h 340376"/>
              <a:gd name="connsiteX72" fmla="*/ 285569 w 445234"/>
              <a:gd name="connsiteY72" fmla="*/ 262493 h 340376"/>
              <a:gd name="connsiteX73" fmla="*/ 274031 w 445234"/>
              <a:gd name="connsiteY73" fmla="*/ 245186 h 34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45234" h="340376">
                <a:moveTo>
                  <a:pt x="274031" y="245186"/>
                </a:moveTo>
                <a:cubicBezTo>
                  <a:pt x="276916" y="241340"/>
                  <a:pt x="290836" y="242857"/>
                  <a:pt x="302877" y="239417"/>
                </a:cubicBezTo>
                <a:cubicBezTo>
                  <a:pt x="305800" y="238582"/>
                  <a:pt x="308811" y="237892"/>
                  <a:pt x="311530" y="236532"/>
                </a:cubicBezTo>
                <a:cubicBezTo>
                  <a:pt x="314631" y="234981"/>
                  <a:pt x="317083" y="232313"/>
                  <a:pt x="320184" y="230763"/>
                </a:cubicBezTo>
                <a:cubicBezTo>
                  <a:pt x="334694" y="223508"/>
                  <a:pt x="327954" y="234529"/>
                  <a:pt x="346145" y="216340"/>
                </a:cubicBezTo>
                <a:cubicBezTo>
                  <a:pt x="349030" y="213456"/>
                  <a:pt x="351665" y="210298"/>
                  <a:pt x="354799" y="207687"/>
                </a:cubicBezTo>
                <a:cubicBezTo>
                  <a:pt x="357462" y="205468"/>
                  <a:pt x="360745" y="204084"/>
                  <a:pt x="363452" y="201918"/>
                </a:cubicBezTo>
                <a:cubicBezTo>
                  <a:pt x="365576" y="200219"/>
                  <a:pt x="367045" y="197780"/>
                  <a:pt x="369221" y="196148"/>
                </a:cubicBezTo>
                <a:cubicBezTo>
                  <a:pt x="374768" y="191988"/>
                  <a:pt x="386528" y="184610"/>
                  <a:pt x="386528" y="184610"/>
                </a:cubicBezTo>
                <a:cubicBezTo>
                  <a:pt x="388451" y="181726"/>
                  <a:pt x="390748" y="179058"/>
                  <a:pt x="392298" y="175957"/>
                </a:cubicBezTo>
                <a:cubicBezTo>
                  <a:pt x="393658" y="173237"/>
                  <a:pt x="393283" y="169677"/>
                  <a:pt x="395182" y="167303"/>
                </a:cubicBezTo>
                <a:cubicBezTo>
                  <a:pt x="397348" y="164596"/>
                  <a:pt x="400951" y="163457"/>
                  <a:pt x="403836" y="161534"/>
                </a:cubicBezTo>
                <a:cubicBezTo>
                  <a:pt x="409450" y="144688"/>
                  <a:pt x="402327" y="160157"/>
                  <a:pt x="415374" y="147111"/>
                </a:cubicBezTo>
                <a:cubicBezTo>
                  <a:pt x="417825" y="144660"/>
                  <a:pt x="418924" y="141121"/>
                  <a:pt x="421143" y="138458"/>
                </a:cubicBezTo>
                <a:cubicBezTo>
                  <a:pt x="423755" y="135324"/>
                  <a:pt x="427292" y="133024"/>
                  <a:pt x="429797" y="129804"/>
                </a:cubicBezTo>
                <a:cubicBezTo>
                  <a:pt x="434054" y="124331"/>
                  <a:pt x="441335" y="112497"/>
                  <a:pt x="441335" y="112497"/>
                </a:cubicBezTo>
                <a:cubicBezTo>
                  <a:pt x="447673" y="93477"/>
                  <a:pt x="445256" y="104519"/>
                  <a:pt x="441335" y="69229"/>
                </a:cubicBezTo>
                <a:cubicBezTo>
                  <a:pt x="440126" y="58350"/>
                  <a:pt x="440363" y="50950"/>
                  <a:pt x="432681" y="43268"/>
                </a:cubicBezTo>
                <a:cubicBezTo>
                  <a:pt x="430230" y="40817"/>
                  <a:pt x="426735" y="39665"/>
                  <a:pt x="424028" y="37499"/>
                </a:cubicBezTo>
                <a:cubicBezTo>
                  <a:pt x="421904" y="35800"/>
                  <a:pt x="420181" y="33653"/>
                  <a:pt x="418258" y="31730"/>
                </a:cubicBezTo>
                <a:cubicBezTo>
                  <a:pt x="417297" y="28845"/>
                  <a:pt x="417273" y="25450"/>
                  <a:pt x="415374" y="23076"/>
                </a:cubicBezTo>
                <a:cubicBezTo>
                  <a:pt x="409230" y="15395"/>
                  <a:pt x="405589" y="18601"/>
                  <a:pt x="398067" y="14422"/>
                </a:cubicBezTo>
                <a:cubicBezTo>
                  <a:pt x="369972" y="-1187"/>
                  <a:pt x="391767" y="5636"/>
                  <a:pt x="369221" y="0"/>
                </a:cubicBezTo>
                <a:cubicBezTo>
                  <a:pt x="324808" y="3416"/>
                  <a:pt x="342154" y="-4070"/>
                  <a:pt x="314415" y="14422"/>
                </a:cubicBezTo>
                <a:lnTo>
                  <a:pt x="305761" y="20191"/>
                </a:lnTo>
                <a:lnTo>
                  <a:pt x="297108" y="25960"/>
                </a:lnTo>
                <a:cubicBezTo>
                  <a:pt x="296146" y="28845"/>
                  <a:pt x="296123" y="32240"/>
                  <a:pt x="294223" y="34614"/>
                </a:cubicBezTo>
                <a:cubicBezTo>
                  <a:pt x="290157" y="39696"/>
                  <a:pt x="282616" y="41368"/>
                  <a:pt x="276916" y="43268"/>
                </a:cubicBezTo>
                <a:cubicBezTo>
                  <a:pt x="260570" y="42306"/>
                  <a:pt x="244115" y="42501"/>
                  <a:pt x="227879" y="40383"/>
                </a:cubicBezTo>
                <a:cubicBezTo>
                  <a:pt x="221849" y="39596"/>
                  <a:pt x="216340" y="36537"/>
                  <a:pt x="210571" y="34614"/>
                </a:cubicBezTo>
                <a:lnTo>
                  <a:pt x="201918" y="31730"/>
                </a:lnTo>
                <a:cubicBezTo>
                  <a:pt x="199995" y="29807"/>
                  <a:pt x="198481" y="27359"/>
                  <a:pt x="196149" y="25960"/>
                </a:cubicBezTo>
                <a:cubicBezTo>
                  <a:pt x="193542" y="24396"/>
                  <a:pt x="189831" y="25022"/>
                  <a:pt x="187495" y="23076"/>
                </a:cubicBezTo>
                <a:cubicBezTo>
                  <a:pt x="183802" y="19998"/>
                  <a:pt x="182534" y="14616"/>
                  <a:pt x="178841" y="11538"/>
                </a:cubicBezTo>
                <a:cubicBezTo>
                  <a:pt x="176505" y="9592"/>
                  <a:pt x="173111" y="9488"/>
                  <a:pt x="170188" y="8653"/>
                </a:cubicBezTo>
                <a:cubicBezTo>
                  <a:pt x="160694" y="5940"/>
                  <a:pt x="154127" y="4864"/>
                  <a:pt x="144227" y="2884"/>
                </a:cubicBezTo>
                <a:cubicBezTo>
                  <a:pt x="127881" y="3846"/>
                  <a:pt x="111483" y="4140"/>
                  <a:pt x="95190" y="5769"/>
                </a:cubicBezTo>
                <a:cubicBezTo>
                  <a:pt x="92164" y="6072"/>
                  <a:pt x="89066" y="6966"/>
                  <a:pt x="86536" y="8653"/>
                </a:cubicBezTo>
                <a:cubicBezTo>
                  <a:pt x="83142" y="10916"/>
                  <a:pt x="81016" y="14695"/>
                  <a:pt x="77882" y="17307"/>
                </a:cubicBezTo>
                <a:cubicBezTo>
                  <a:pt x="75219" y="19526"/>
                  <a:pt x="72113" y="21153"/>
                  <a:pt x="69229" y="23076"/>
                </a:cubicBezTo>
                <a:cubicBezTo>
                  <a:pt x="68267" y="25961"/>
                  <a:pt x="67704" y="29010"/>
                  <a:pt x="66344" y="31730"/>
                </a:cubicBezTo>
                <a:cubicBezTo>
                  <a:pt x="64794" y="34831"/>
                  <a:pt x="61983" y="37215"/>
                  <a:pt x="60575" y="40383"/>
                </a:cubicBezTo>
                <a:cubicBezTo>
                  <a:pt x="58105" y="45940"/>
                  <a:pt x="54806" y="57690"/>
                  <a:pt x="54806" y="57690"/>
                </a:cubicBezTo>
                <a:cubicBezTo>
                  <a:pt x="55768" y="69228"/>
                  <a:pt x="56479" y="80790"/>
                  <a:pt x="57691" y="92305"/>
                </a:cubicBezTo>
                <a:cubicBezTo>
                  <a:pt x="58403" y="99067"/>
                  <a:pt x="60575" y="105698"/>
                  <a:pt x="60575" y="112497"/>
                </a:cubicBezTo>
                <a:cubicBezTo>
                  <a:pt x="60575" y="121204"/>
                  <a:pt x="61819" y="130792"/>
                  <a:pt x="57691" y="138458"/>
                </a:cubicBezTo>
                <a:cubicBezTo>
                  <a:pt x="54404" y="144563"/>
                  <a:pt x="46152" y="146150"/>
                  <a:pt x="40383" y="149996"/>
                </a:cubicBezTo>
                <a:lnTo>
                  <a:pt x="31730" y="155765"/>
                </a:lnTo>
                <a:lnTo>
                  <a:pt x="23076" y="161534"/>
                </a:lnTo>
                <a:cubicBezTo>
                  <a:pt x="16584" y="181015"/>
                  <a:pt x="23076" y="157035"/>
                  <a:pt x="23076" y="187495"/>
                </a:cubicBezTo>
                <a:cubicBezTo>
                  <a:pt x="23076" y="196202"/>
                  <a:pt x="20886" y="204777"/>
                  <a:pt x="20192" y="213456"/>
                </a:cubicBezTo>
                <a:cubicBezTo>
                  <a:pt x="18963" y="228821"/>
                  <a:pt x="18841" y="244270"/>
                  <a:pt x="17307" y="259608"/>
                </a:cubicBezTo>
                <a:cubicBezTo>
                  <a:pt x="16684" y="265835"/>
                  <a:pt x="9944" y="284582"/>
                  <a:pt x="8653" y="288454"/>
                </a:cubicBezTo>
                <a:lnTo>
                  <a:pt x="5769" y="297107"/>
                </a:lnTo>
                <a:cubicBezTo>
                  <a:pt x="4807" y="299992"/>
                  <a:pt x="3621" y="302811"/>
                  <a:pt x="2884" y="305761"/>
                </a:cubicBezTo>
                <a:lnTo>
                  <a:pt x="0" y="317299"/>
                </a:lnTo>
                <a:cubicBezTo>
                  <a:pt x="961" y="324030"/>
                  <a:pt x="-156" y="331410"/>
                  <a:pt x="2884" y="337491"/>
                </a:cubicBezTo>
                <a:cubicBezTo>
                  <a:pt x="4244" y="340211"/>
                  <a:pt x="8497" y="340376"/>
                  <a:pt x="11538" y="340376"/>
                </a:cubicBezTo>
                <a:cubicBezTo>
                  <a:pt x="24075" y="340376"/>
                  <a:pt x="36537" y="338453"/>
                  <a:pt x="49037" y="337491"/>
                </a:cubicBezTo>
                <a:cubicBezTo>
                  <a:pt x="51922" y="335568"/>
                  <a:pt x="54445" y="332939"/>
                  <a:pt x="57691" y="331722"/>
                </a:cubicBezTo>
                <a:cubicBezTo>
                  <a:pt x="65722" y="328710"/>
                  <a:pt x="93754" y="326570"/>
                  <a:pt x="98074" y="325953"/>
                </a:cubicBezTo>
                <a:cubicBezTo>
                  <a:pt x="102928" y="325260"/>
                  <a:pt x="107661" y="323874"/>
                  <a:pt x="112497" y="323068"/>
                </a:cubicBezTo>
                <a:cubicBezTo>
                  <a:pt x="119203" y="321950"/>
                  <a:pt x="125958" y="321145"/>
                  <a:pt x="132689" y="320184"/>
                </a:cubicBezTo>
                <a:cubicBezTo>
                  <a:pt x="135573" y="318261"/>
                  <a:pt x="138084" y="315600"/>
                  <a:pt x="141342" y="314415"/>
                </a:cubicBezTo>
                <a:cubicBezTo>
                  <a:pt x="148794" y="311705"/>
                  <a:pt x="156897" y="311154"/>
                  <a:pt x="164419" y="308646"/>
                </a:cubicBezTo>
                <a:cubicBezTo>
                  <a:pt x="167303" y="307684"/>
                  <a:pt x="170122" y="306498"/>
                  <a:pt x="173072" y="305761"/>
                </a:cubicBezTo>
                <a:cubicBezTo>
                  <a:pt x="189568" y="301637"/>
                  <a:pt x="184206" y="304440"/>
                  <a:pt x="199033" y="299992"/>
                </a:cubicBezTo>
                <a:cubicBezTo>
                  <a:pt x="204858" y="298245"/>
                  <a:pt x="210571" y="296146"/>
                  <a:pt x="216340" y="294223"/>
                </a:cubicBezTo>
                <a:lnTo>
                  <a:pt x="233648" y="288454"/>
                </a:lnTo>
                <a:cubicBezTo>
                  <a:pt x="236532" y="287493"/>
                  <a:pt x="239771" y="287255"/>
                  <a:pt x="242301" y="285569"/>
                </a:cubicBezTo>
                <a:cubicBezTo>
                  <a:pt x="253485" y="278113"/>
                  <a:pt x="247666" y="280896"/>
                  <a:pt x="259609" y="276916"/>
                </a:cubicBezTo>
                <a:cubicBezTo>
                  <a:pt x="284406" y="260384"/>
                  <a:pt x="253032" y="280205"/>
                  <a:pt x="276916" y="268262"/>
                </a:cubicBezTo>
                <a:cubicBezTo>
                  <a:pt x="280017" y="266712"/>
                  <a:pt x="282559" y="264213"/>
                  <a:pt x="285569" y="262493"/>
                </a:cubicBezTo>
                <a:cubicBezTo>
                  <a:pt x="300449" y="253990"/>
                  <a:pt x="271146" y="249032"/>
                  <a:pt x="274031" y="245186"/>
                </a:cubicBezTo>
                <a:close/>
              </a:path>
            </a:pathLst>
          </a:custGeom>
          <a:gradFill flip="none" rotWithShape="1">
            <a:gsLst>
              <a:gs pos="50000">
                <a:schemeClr val="bg1"/>
              </a:gs>
              <a:gs pos="0">
                <a:srgbClr val="5E9EFF"/>
              </a:gs>
              <a:gs pos="100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2" name="Title 1"/>
          <p:cNvSpPr>
            <a:spLocks noGrp="1"/>
          </p:cNvSpPr>
          <p:nvPr>
            <p:ph type="title"/>
          </p:nvPr>
        </p:nvSpPr>
        <p:spPr/>
        <p:txBody>
          <a:bodyPr/>
          <a:lstStyle/>
          <a:p>
            <a:r>
              <a:rPr lang="en-GB" dirty="0"/>
              <a:t>What happens in MS?</a:t>
            </a:r>
          </a:p>
        </p:txBody>
      </p:sp>
      <p:sp>
        <p:nvSpPr>
          <p:cNvPr id="25" name="TextBox 24"/>
          <p:cNvSpPr txBox="1"/>
          <p:nvPr/>
        </p:nvSpPr>
        <p:spPr>
          <a:xfrm>
            <a:off x="1942445" y="2757712"/>
            <a:ext cx="1952237" cy="400110"/>
          </a:xfrm>
          <a:prstGeom prst="rect">
            <a:avLst/>
          </a:prstGeom>
          <a:noFill/>
          <a:ln>
            <a:noFill/>
          </a:ln>
        </p:spPr>
        <p:txBody>
          <a:bodyPr wrap="square" rtlCol="0">
            <a:spAutoFit/>
          </a:bodyPr>
          <a:lstStyle/>
          <a:p>
            <a:pPr algn="ctr"/>
            <a:r>
              <a:rPr lang="en-GB" sz="2000" dirty="0">
                <a:solidFill>
                  <a:prstClr val="black"/>
                </a:solidFill>
                <a:latin typeface="Verdana"/>
                <a:cs typeface="Arial" panose="020B0604020202020204" pitchFamily="34" charset="0"/>
              </a:rPr>
              <a:t>cell body</a:t>
            </a:r>
          </a:p>
        </p:txBody>
      </p:sp>
      <p:sp>
        <p:nvSpPr>
          <p:cNvPr id="3" name="Oval 2"/>
          <p:cNvSpPr/>
          <p:nvPr/>
        </p:nvSpPr>
        <p:spPr>
          <a:xfrm>
            <a:off x="6090841" y="4743450"/>
            <a:ext cx="5663009" cy="4152900"/>
          </a:xfrm>
          <a:prstGeom prst="ellipse">
            <a:avLst/>
          </a:prstGeom>
          <a:noFill/>
          <a:ln w="76200" cmpd="sng">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1" name="Oval 10"/>
          <p:cNvSpPr/>
          <p:nvPr/>
        </p:nvSpPr>
        <p:spPr>
          <a:xfrm>
            <a:off x="6243241" y="4886326"/>
            <a:ext cx="5386785" cy="3933825"/>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7620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3" name="Oval 12"/>
          <p:cNvSpPr/>
          <p:nvPr/>
        </p:nvSpPr>
        <p:spPr>
          <a:xfrm>
            <a:off x="7848602" y="6162676"/>
            <a:ext cx="3124199" cy="2809875"/>
          </a:xfrm>
          <a:prstGeom prst="ellipse">
            <a:avLst/>
          </a:prstGeom>
          <a:solidFill>
            <a:schemeClr val="bg1"/>
          </a:solidFill>
          <a:ln w="7620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4" name="TextBox 13"/>
          <p:cNvSpPr txBox="1"/>
          <p:nvPr/>
        </p:nvSpPr>
        <p:spPr>
          <a:xfrm>
            <a:off x="3019426" y="6405787"/>
            <a:ext cx="2827493" cy="400110"/>
          </a:xfrm>
          <a:prstGeom prst="rect">
            <a:avLst/>
          </a:prstGeom>
          <a:noFill/>
          <a:ln>
            <a:noFill/>
          </a:ln>
        </p:spPr>
        <p:txBody>
          <a:bodyPr wrap="square" rtlCol="0">
            <a:spAutoFit/>
          </a:bodyPr>
          <a:lstStyle/>
          <a:p>
            <a:pPr algn="ctr"/>
            <a:r>
              <a:rPr lang="en-GB" sz="2000" dirty="0">
                <a:solidFill>
                  <a:prstClr val="black"/>
                </a:solidFill>
                <a:latin typeface="Verdana"/>
                <a:cs typeface="Arial" panose="020B0604020202020204" pitchFamily="34" charset="0"/>
              </a:rPr>
              <a:t>Blood-brain barrier</a:t>
            </a:r>
          </a:p>
        </p:txBody>
      </p:sp>
      <p:pic>
        <p:nvPicPr>
          <p:cNvPr id="15" name="Picture 2"/>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rot="14299850">
            <a:off x="6815786" y="5117532"/>
            <a:ext cx="1172507" cy="1999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rot="15854482">
            <a:off x="9028071" y="4570048"/>
            <a:ext cx="1172507" cy="1999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ightning Bolt 3"/>
          <p:cNvSpPr/>
          <p:nvPr/>
        </p:nvSpPr>
        <p:spPr>
          <a:xfrm rot="14465696">
            <a:off x="6233415" y="4462505"/>
            <a:ext cx="289676" cy="361950"/>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
        <p:nvSpPr>
          <p:cNvPr id="17" name="Lightning Bolt 16"/>
          <p:cNvSpPr/>
          <p:nvPr/>
        </p:nvSpPr>
        <p:spPr>
          <a:xfrm rot="8090493">
            <a:off x="6737839" y="4190996"/>
            <a:ext cx="289676" cy="361950"/>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Verdana"/>
            </a:endParaRPr>
          </a:p>
        </p:txBody>
      </p:sp>
    </p:spTree>
    <p:extLst>
      <p:ext uri="{BB962C8B-B14F-4D97-AF65-F5344CB8AC3E}">
        <p14:creationId xmlns:p14="http://schemas.microsoft.com/office/powerpoint/2010/main" val="349656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66667E-6 1.85185E-6 L -0.075 -0.20972 " pathEditMode="relative" rAng="0" ptsTypes="AA">
                                      <p:cBhvr>
                                        <p:cTn id="6" dur="2000" fill="hold"/>
                                        <p:tgtEl>
                                          <p:spTgt spid="15"/>
                                        </p:tgtEl>
                                        <p:attrNameLst>
                                          <p:attrName>ppt_x</p:attrName>
                                          <p:attrName>ppt_y</p:attrName>
                                        </p:attrNameLst>
                                      </p:cBhvr>
                                      <p:rCtr x="-3750" y="-10486"/>
                                    </p:animMotion>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strVal val="#ppt_w*0.70"/>
                                          </p:val>
                                        </p:tav>
                                        <p:tav tm="100000">
                                          <p:val>
                                            <p:strVal val="#ppt_w"/>
                                          </p:val>
                                        </p:tav>
                                      </p:tavLst>
                                    </p:anim>
                                    <p:anim calcmode="lin" valueType="num">
                                      <p:cBhvr>
                                        <p:cTn id="12" dur="500" fill="hold"/>
                                        <p:tgtEl>
                                          <p:spTgt spid="17"/>
                                        </p:tgtEl>
                                        <p:attrNameLst>
                                          <p:attrName>ppt_h</p:attrName>
                                        </p:attrNameLst>
                                      </p:cBhvr>
                                      <p:tavLst>
                                        <p:tav tm="0">
                                          <p:val>
                                            <p:strVal val="#ppt_h"/>
                                          </p:val>
                                        </p:tav>
                                        <p:tav tm="100000">
                                          <p:val>
                                            <p:strVal val="#ppt_h"/>
                                          </p:val>
                                        </p:tav>
                                      </p:tavLst>
                                    </p:anim>
                                    <p:animEffect transition="in" filter="fade">
                                      <p:cBhvr>
                                        <p:cTn id="13" dur="500"/>
                                        <p:tgtEl>
                                          <p:spTgt spid="17"/>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strVal val="#ppt_w*0.70"/>
                                          </p:val>
                                        </p:tav>
                                        <p:tav tm="100000">
                                          <p:val>
                                            <p:strVal val="#ppt_w"/>
                                          </p:val>
                                        </p:tav>
                                      </p:tavLst>
                                    </p:anim>
                                    <p:anim calcmode="lin" valueType="num">
                                      <p:cBhvr>
                                        <p:cTn id="17" dur="500" fill="hold"/>
                                        <p:tgtEl>
                                          <p:spTgt spid="4"/>
                                        </p:tgtEl>
                                        <p:attrNameLst>
                                          <p:attrName>ppt_h</p:attrName>
                                        </p:attrNameLst>
                                      </p:cBhvr>
                                      <p:tavLst>
                                        <p:tav tm="0">
                                          <p:val>
                                            <p:strVal val="#ppt_h"/>
                                          </p:val>
                                        </p:tav>
                                        <p:tav tm="100000">
                                          <p:val>
                                            <p:strVal val="#ppt_h"/>
                                          </p:val>
                                        </p:tav>
                                      </p:tavLst>
                                    </p:anim>
                                    <p:animEffect transition="in" filter="fade">
                                      <p:cBhvr>
                                        <p:cTn id="18" dur="500"/>
                                        <p:tgtEl>
                                          <p:spTgt spid="4"/>
                                        </p:tgtEl>
                                      </p:cBhvr>
                                    </p:animEffect>
                                  </p:childTnLst>
                                </p:cTn>
                              </p:par>
                            </p:childTnLst>
                          </p:cTn>
                        </p:par>
                        <p:par>
                          <p:cTn id="19" fill="hold">
                            <p:stCondLst>
                              <p:cond delay="500"/>
                            </p:stCondLst>
                            <p:childTnLst>
                              <p:par>
                                <p:cTn id="20" presetID="22" presetClass="entr" presetSubtype="2"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righ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S Society">
      <a:dk1>
        <a:sysClr val="windowText" lastClr="000000"/>
      </a:dk1>
      <a:lt1>
        <a:sysClr val="window" lastClr="FFFFFF"/>
      </a:lt1>
      <a:dk2>
        <a:srgbClr val="5DC4CF"/>
      </a:dk2>
      <a:lt2>
        <a:srgbClr val="88A0AF"/>
      </a:lt2>
      <a:accent1>
        <a:srgbClr val="E35205"/>
      </a:accent1>
      <a:accent2>
        <a:srgbClr val="6E2B62"/>
      </a:accent2>
      <a:accent3>
        <a:srgbClr val="4F758B"/>
      </a:accent3>
      <a:accent4>
        <a:srgbClr val="009CA6"/>
      </a:accent4>
      <a:accent5>
        <a:srgbClr val="F7A17A"/>
      </a:accent5>
      <a:accent6>
        <a:srgbClr val="A676A5"/>
      </a:accent6>
      <a:hlink>
        <a:srgbClr val="88A0AF"/>
      </a:hlink>
      <a:folHlink>
        <a:srgbClr val="5DC4CF"/>
      </a:folHlink>
    </a:clrScheme>
    <a:fontScheme name="MS Society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S_Society_PPT(draft v3).potx" id="{C328B4DB-C4BA-4C37-AB66-F415E0CA41F3}" vid="{8A901BC3-5357-44FB-9EDB-83850354865E}"/>
    </a:ext>
  </a:extLst>
</a:theme>
</file>

<file path=ppt/theme/theme3.xml><?xml version="1.0" encoding="utf-8"?>
<a:theme xmlns:a="http://schemas.openxmlformats.org/drawingml/2006/main" name="2_Office Theme">
  <a:themeElements>
    <a:clrScheme name="MS Society">
      <a:dk1>
        <a:sysClr val="windowText" lastClr="000000"/>
      </a:dk1>
      <a:lt1>
        <a:sysClr val="window" lastClr="FFFFFF"/>
      </a:lt1>
      <a:dk2>
        <a:srgbClr val="5DC4CF"/>
      </a:dk2>
      <a:lt2>
        <a:srgbClr val="88A0AF"/>
      </a:lt2>
      <a:accent1>
        <a:srgbClr val="E35205"/>
      </a:accent1>
      <a:accent2>
        <a:srgbClr val="6E2B62"/>
      </a:accent2>
      <a:accent3>
        <a:srgbClr val="4F758B"/>
      </a:accent3>
      <a:accent4>
        <a:srgbClr val="009CA6"/>
      </a:accent4>
      <a:accent5>
        <a:srgbClr val="F7A17A"/>
      </a:accent5>
      <a:accent6>
        <a:srgbClr val="A676A5"/>
      </a:accent6>
      <a:hlink>
        <a:srgbClr val="88A0AF"/>
      </a:hlink>
      <a:folHlink>
        <a:srgbClr val="5DC4CF"/>
      </a:folHlink>
    </a:clrScheme>
    <a:fontScheme name="MS Society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S_Society_PPT(draft v3).potx" id="{C328B4DB-C4BA-4C37-AB66-F415E0CA41F3}" vid="{8A901BC3-5357-44FB-9EDB-83850354865E}"/>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3779</Words>
  <Application>Microsoft Office PowerPoint</Application>
  <PresentationFormat>Widescreen</PresentationFormat>
  <Paragraphs>540</Paragraphs>
  <Slides>69</Slides>
  <Notes>20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69</vt:i4>
      </vt:variant>
    </vt:vector>
  </HeadingPairs>
  <TitlesOfParts>
    <vt:vector size="81" baseType="lpstr">
      <vt:lpstr>Arial</vt:lpstr>
      <vt:lpstr>Calibri</vt:lpstr>
      <vt:lpstr>Calibri Light</vt:lpstr>
      <vt:lpstr>msgothic</vt:lpstr>
      <vt:lpstr>Symbol</vt:lpstr>
      <vt:lpstr>Times New Roman</vt:lpstr>
      <vt:lpstr>Verdana</vt:lpstr>
      <vt:lpstr>Wingdings 3</vt:lpstr>
      <vt:lpstr>Office Theme</vt:lpstr>
      <vt:lpstr>1_Office Theme</vt:lpstr>
      <vt:lpstr>2_Office Theme</vt:lpstr>
      <vt:lpstr>3_Office Theme</vt:lpstr>
      <vt:lpstr> A palliative approach to multiple sclerosis: Benefits and barriers to care </vt:lpstr>
      <vt:lpstr> Patricia Gordon </vt:lpstr>
      <vt:lpstr>PowerPoint Presentation</vt:lpstr>
      <vt:lpstr>Multiple sclerosis</vt:lpstr>
      <vt:lpstr>Symptoms of MS</vt:lpstr>
      <vt:lpstr>PowerPoint Presentation</vt:lpstr>
      <vt:lpstr>Your central nervous system</vt:lpstr>
      <vt:lpstr>What do nerve cells do?</vt:lpstr>
      <vt:lpstr>What happens in MS?</vt:lpstr>
      <vt:lpstr>Myelin damage</vt:lpstr>
      <vt:lpstr>Progression</vt:lpstr>
      <vt:lpstr>PowerPoint Presentation</vt:lpstr>
      <vt:lpstr>The social impact of MS in the UK</vt:lpstr>
      <vt:lpstr>The social impact of MS in the UK</vt:lpstr>
      <vt:lpstr>Impact on work</vt:lpstr>
      <vt:lpstr>Impact on carers</vt:lpstr>
      <vt:lpstr>PowerPoint Presentation</vt:lpstr>
      <vt:lpstr>Fatigue Management</vt:lpstr>
      <vt:lpstr>Cognitive changes</vt:lpstr>
      <vt:lpstr>Cognitive Rehabilitation</vt:lpstr>
      <vt:lpstr>Bladder problems </vt:lpstr>
      <vt:lpstr>Managing bladder problems </vt:lpstr>
      <vt:lpstr>Together to beat MS</vt:lpstr>
      <vt:lpstr> Dr Gavin McDonnell </vt:lpstr>
      <vt:lpstr>PowerPoint Presentation</vt:lpstr>
      <vt:lpstr>PowerPoint Presentation</vt:lpstr>
      <vt:lpstr>PowerPoint Presentation</vt:lpstr>
      <vt:lpstr>Societal Costs of MS</vt:lpstr>
      <vt:lpstr>PowerPoint Presentation</vt:lpstr>
      <vt:lpstr>PowerPoint Presentation</vt:lpstr>
      <vt:lpstr>PowerPoint Presentation</vt:lpstr>
      <vt:lpstr>PowerPoint Presentation</vt:lpstr>
      <vt:lpstr>PowerPoint Presentation</vt:lpstr>
      <vt:lpstr>PowerPoint Presentation</vt:lpstr>
      <vt:lpstr>.....but we don’t have a cure yet</vt:lpstr>
      <vt:lpstr>What is palliative care? (and is it relevant to MS?)</vt:lpstr>
      <vt:lpstr>Definitions</vt:lpstr>
      <vt:lpstr>Common Challenges</vt:lpstr>
      <vt:lpstr>Palliative care as a continuum in MS</vt:lpstr>
      <vt:lpstr>What do MS Patients need Palliation of?</vt:lpstr>
      <vt:lpstr>Perceptual barriers</vt:lpstr>
      <vt:lpstr>Key messages</vt:lpstr>
      <vt:lpstr>Spasticity</vt:lpstr>
      <vt:lpstr>Organisational barriers</vt:lpstr>
      <vt:lpstr>PowerPoint Presentation</vt:lpstr>
      <vt:lpstr>Neurology Unit MPH</vt:lpstr>
      <vt:lpstr>PowerPoint Presentation</vt:lpstr>
      <vt:lpstr>Hospital &amp; Community</vt:lpstr>
      <vt:lpstr>MDT approach</vt:lpstr>
      <vt:lpstr>PowerPoint Presentation</vt:lpstr>
      <vt:lpstr>PowerPoint Presentation</vt:lpstr>
      <vt:lpstr>Services </vt:lpstr>
      <vt:lpstr>But we don’t have.......</vt:lpstr>
      <vt:lpstr>Case study 1</vt:lpstr>
      <vt:lpstr>Case study 2</vt:lpstr>
      <vt:lpstr>Case study 3</vt:lpstr>
      <vt:lpstr>Respite role in Palliative care</vt:lpstr>
      <vt:lpstr>Summary</vt:lpstr>
      <vt:lpstr>PowerPoint Presentation</vt:lpstr>
      <vt:lpstr>Is access to DMTs related to overall healthcare spending?</vt:lpstr>
      <vt:lpstr>PowerPoint Presentation</vt:lpstr>
      <vt:lpstr>PowerPoint Presentation</vt:lpstr>
      <vt:lpstr> Joan McEwan </vt:lpstr>
      <vt:lpstr>Perceptions of Palliative Care</vt:lpstr>
      <vt:lpstr>Uncertain disease trajectory</vt:lpstr>
      <vt:lpstr>Communication</vt:lpstr>
      <vt:lpstr>Solutions</vt:lpstr>
      <vt:lpstr>Palliative Care in Partnership Programme</vt:lpstr>
      <vt:lpstr>Widening the reach of palliative 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palliative approach to multiple sclerosis: Benefits and barriers to care</dc:title>
  <dc:creator>Craig Harrison</dc:creator>
  <cp:lastModifiedBy>Craig Harrison</cp:lastModifiedBy>
  <cp:revision>33</cp:revision>
  <dcterms:created xsi:type="dcterms:W3CDTF">2018-04-03T09:06:25Z</dcterms:created>
  <dcterms:modified xsi:type="dcterms:W3CDTF">2019-02-07T14:34:50Z</dcterms:modified>
</cp:coreProperties>
</file>